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454" r:id="rId6"/>
    <p:sldId id="455" r:id="rId7"/>
    <p:sldId id="453" r:id="rId8"/>
    <p:sldId id="259" r:id="rId9"/>
    <p:sldId id="258" r:id="rId10"/>
    <p:sldId id="260" r:id="rId11"/>
    <p:sldId id="261" r:id="rId12"/>
    <p:sldId id="262" r:id="rId13"/>
    <p:sldId id="264" r:id="rId14"/>
    <p:sldId id="381" r:id="rId15"/>
    <p:sldId id="382" r:id="rId16"/>
    <p:sldId id="383" r:id="rId17"/>
    <p:sldId id="386" r:id="rId18"/>
    <p:sldId id="384" r:id="rId19"/>
    <p:sldId id="385" r:id="rId20"/>
    <p:sldId id="337" r:id="rId21"/>
    <p:sldId id="387" r:id="rId22"/>
    <p:sldId id="388" r:id="rId23"/>
    <p:sldId id="394" r:id="rId24"/>
    <p:sldId id="396" r:id="rId25"/>
    <p:sldId id="456" r:id="rId26"/>
    <p:sldId id="397" r:id="rId27"/>
    <p:sldId id="398" r:id="rId28"/>
    <p:sldId id="399" r:id="rId29"/>
    <p:sldId id="291" r:id="rId30"/>
    <p:sldId id="400" r:id="rId31"/>
    <p:sldId id="402" r:id="rId32"/>
    <p:sldId id="336" r:id="rId33"/>
    <p:sldId id="404" r:id="rId34"/>
    <p:sldId id="293" r:id="rId35"/>
    <p:sldId id="294" r:id="rId36"/>
    <p:sldId id="296" r:id="rId37"/>
    <p:sldId id="297" r:id="rId38"/>
    <p:sldId id="298" r:id="rId39"/>
    <p:sldId id="406" r:id="rId40"/>
    <p:sldId id="301" r:id="rId41"/>
    <p:sldId id="299" r:id="rId42"/>
    <p:sldId id="300" r:id="rId43"/>
    <p:sldId id="303" r:id="rId44"/>
    <p:sldId id="407" r:id="rId45"/>
    <p:sldId id="408" r:id="rId46"/>
    <p:sldId id="308" r:id="rId47"/>
    <p:sldId id="409" r:id="rId48"/>
    <p:sldId id="309" r:id="rId49"/>
    <p:sldId id="311" r:id="rId50"/>
    <p:sldId id="312" r:id="rId51"/>
    <p:sldId id="314" r:id="rId52"/>
    <p:sldId id="313" r:id="rId53"/>
    <p:sldId id="315" r:id="rId54"/>
    <p:sldId id="316" r:id="rId55"/>
    <p:sldId id="317" r:id="rId56"/>
    <p:sldId id="318" r:id="rId57"/>
    <p:sldId id="319" r:id="rId58"/>
    <p:sldId id="410" r:id="rId59"/>
    <p:sldId id="320" r:id="rId60"/>
    <p:sldId id="324" r:id="rId61"/>
    <p:sldId id="411" r:id="rId62"/>
    <p:sldId id="328" r:id="rId63"/>
    <p:sldId id="412" r:id="rId64"/>
    <p:sldId id="413" r:id="rId65"/>
    <p:sldId id="331" r:id="rId66"/>
    <p:sldId id="333" r:id="rId67"/>
    <p:sldId id="414" r:id="rId68"/>
    <p:sldId id="335" r:id="rId69"/>
    <p:sldId id="415" r:id="rId70"/>
    <p:sldId id="416" r:id="rId71"/>
    <p:sldId id="338" r:id="rId72"/>
    <p:sldId id="348" r:id="rId73"/>
    <p:sldId id="493" r:id="rId74"/>
    <p:sldId id="494" r:id="rId75"/>
    <p:sldId id="351" r:id="rId76"/>
    <p:sldId id="352" r:id="rId77"/>
    <p:sldId id="353" r:id="rId78"/>
    <p:sldId id="354" r:id="rId79"/>
    <p:sldId id="355" r:id="rId80"/>
    <p:sldId id="339" r:id="rId81"/>
    <p:sldId id="418" r:id="rId82"/>
    <p:sldId id="417" r:id="rId83"/>
    <p:sldId id="342" r:id="rId84"/>
    <p:sldId id="433" r:id="rId85"/>
    <p:sldId id="343" r:id="rId86"/>
    <p:sldId id="423" r:id="rId87"/>
    <p:sldId id="424" r:id="rId88"/>
    <p:sldId id="425" r:id="rId89"/>
    <p:sldId id="429" r:id="rId90"/>
    <p:sldId id="430" r:id="rId91"/>
    <p:sldId id="431" r:id="rId92"/>
    <p:sldId id="434" r:id="rId93"/>
    <p:sldId id="435" r:id="rId94"/>
    <p:sldId id="436" r:id="rId95"/>
    <p:sldId id="437" r:id="rId96"/>
    <p:sldId id="438" r:id="rId97"/>
    <p:sldId id="439" r:id="rId98"/>
    <p:sldId id="440" r:id="rId99"/>
    <p:sldId id="441" r:id="rId100"/>
    <p:sldId id="442" r:id="rId101"/>
    <p:sldId id="443" r:id="rId102"/>
    <p:sldId id="444" r:id="rId103"/>
    <p:sldId id="447" r:id="rId104"/>
    <p:sldId id="448" r:id="rId105"/>
    <p:sldId id="449" r:id="rId106"/>
    <p:sldId id="450" r:id="rId107"/>
    <p:sldId id="445" r:id="rId108"/>
    <p:sldId id="446" r:id="rId109"/>
    <p:sldId id="451" r:id="rId110"/>
    <p:sldId id="452" r:id="rId111"/>
    <p:sldId id="457" r:id="rId112"/>
    <p:sldId id="458" r:id="rId113"/>
    <p:sldId id="459" r:id="rId114"/>
    <p:sldId id="479" r:id="rId115"/>
    <p:sldId id="480" r:id="rId116"/>
    <p:sldId id="463" r:id="rId117"/>
    <p:sldId id="464" r:id="rId118"/>
    <p:sldId id="465" r:id="rId119"/>
    <p:sldId id="478" r:id="rId120"/>
    <p:sldId id="481" r:id="rId121"/>
    <p:sldId id="482" r:id="rId122"/>
    <p:sldId id="483" r:id="rId123"/>
    <p:sldId id="484" r:id="rId124"/>
    <p:sldId id="287" r:id="rId125"/>
    <p:sldId id="469" r:id="rId126"/>
    <p:sldId id="470" r:id="rId127"/>
    <p:sldId id="471" r:id="rId128"/>
    <p:sldId id="472" r:id="rId129"/>
    <p:sldId id="473" r:id="rId130"/>
    <p:sldId id="474" r:id="rId131"/>
    <p:sldId id="389" r:id="rId132"/>
    <p:sldId id="390" r:id="rId133"/>
    <p:sldId id="391" r:id="rId134"/>
    <p:sldId id="392" r:id="rId135"/>
    <p:sldId id="393" r:id="rId136"/>
    <p:sldId id="475" r:id="rId137"/>
    <p:sldId id="395" r:id="rId138"/>
    <p:sldId id="476" r:id="rId139"/>
    <p:sldId id="485" r:id="rId140"/>
    <p:sldId id="486" r:id="rId141"/>
    <p:sldId id="487" r:id="rId142"/>
    <p:sldId id="488" r:id="rId143"/>
    <p:sldId id="489" r:id="rId144"/>
    <p:sldId id="490" r:id="rId145"/>
    <p:sldId id="491" r:id="rId146"/>
    <p:sldId id="492" r:id="rId147"/>
    <p:sldId id="495" r:id="rId148"/>
    <p:sldId id="496" r:id="rId149"/>
    <p:sldId id="497" r:id="rId150"/>
    <p:sldId id="498" r:id="rId151"/>
    <p:sldId id="379" r:id="rId152"/>
    <p:sldId id="499" r:id="rId153"/>
    <p:sldId id="500" r:id="rId154"/>
    <p:sldId id="501" r:id="rId155"/>
    <p:sldId id="502" r:id="rId156"/>
    <p:sldId id="359" r:id="rId157"/>
    <p:sldId id="357" r:id="rId158"/>
    <p:sldId id="363" r:id="rId159"/>
    <p:sldId id="365" r:id="rId160"/>
    <p:sldId id="503" r:id="rId161"/>
    <p:sldId id="356" r:id="rId162"/>
    <p:sldId id="380" r:id="rId163"/>
  </p:sldIdLst>
  <p:sldSz cx="12192000" cy="6858000"/>
  <p:notesSz cx="6858000" cy="9144000"/>
  <p:defaultTextStyle>
    <a:defPPr>
      <a:defRPr lang="pt-P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1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viewProps" Target="view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1" descr="cabecalho_2013">
            <a:extLst>
              <a:ext uri="{FF2B5EF4-FFF2-40B4-BE49-F238E27FC236}">
                <a16:creationId xmlns:a16="http://schemas.microsoft.com/office/drawing/2014/main" id="{860E9EAA-A58E-1E38-C582-86C698DE52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3"/>
          <a:stretch>
            <a:fillRect/>
          </a:stretch>
        </p:blipFill>
        <p:spPr bwMode="auto">
          <a:xfrm>
            <a:off x="48685" y="44451"/>
            <a:ext cx="12016316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10">
            <a:extLst>
              <a:ext uri="{FF2B5EF4-FFF2-40B4-BE49-F238E27FC236}">
                <a16:creationId xmlns:a16="http://schemas.microsoft.com/office/drawing/2014/main" id="{68247E27-4F44-944B-44B5-4F0150B4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1" y="6408738"/>
            <a:ext cx="512233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95513"/>
            <a:ext cx="10845800" cy="1354217"/>
          </a:xfrm>
        </p:spPr>
        <p:txBody>
          <a:bodyPr lIns="0" tIns="0" rIns="0" bIns="0" anchor="t">
            <a:spAutoFit/>
          </a:bodyPr>
          <a:lstStyle>
            <a:lvl1pPr algn="r">
              <a:defRPr sz="4400">
                <a:solidFill>
                  <a:srgbClr val="FF9900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21000" y="4365625"/>
            <a:ext cx="8534400" cy="352725"/>
          </a:xfr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b="1">
                <a:solidFill>
                  <a:srgbClr val="FF9900"/>
                </a:solidFill>
              </a:defRPr>
            </a:lvl1pPr>
          </a:lstStyle>
          <a:p>
            <a:r>
              <a:rPr lang="pt-PT"/>
              <a:t>Clique para editar o estilo de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3660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A05729-37EC-17F1-20CC-1817FD2057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DE3A09F-BCE5-8E63-43F8-0AA8D8AD0E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463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990600"/>
            <a:ext cx="2743200" cy="5135563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990600"/>
            <a:ext cx="8026400" cy="5135563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A112020-F676-02F1-2810-8BEC6F80A8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9AFA4FF-9C27-6C3D-CD20-CA32BBD86B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112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27381" y="2132857"/>
            <a:ext cx="10972800" cy="391636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1287FAF-6D3A-663B-9AEB-2F446D115A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0F2E691-78E5-1FB0-C80D-E4F651BDA4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209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E3B51B-F0CD-EB98-54BC-B26977F832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DC5ED7-EA4A-25F5-BB13-CC25746980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876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09600" y="2209801"/>
            <a:ext cx="53848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97600" y="2209801"/>
            <a:ext cx="53848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F25CF0-26E8-66DC-A3A9-00BC767A45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806CD5-BF0E-29C8-AC9F-B46BCE6782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593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AE66DD8-AE4C-6353-5749-07DE7028DD4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A6AEB11-DBD2-E05D-D0C5-0B6FE10C68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596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D08BEB-F96C-E3C6-5075-53B3E3AB4F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65CAA55-B49C-5133-1614-B1DDC550DC9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478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23B32BA-B49D-C041-2735-81513B351E7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4E51B80-1B3A-D949-E76D-2F3122D5DE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887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E394BA3-4A16-7608-0F65-910CF6FB998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C590301-C6BB-EFC8-9E81-85CBA1903A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138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D63F6A-BC2C-EDD9-A536-F71EE6F173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254CE8-8567-23F8-854C-F689273D8C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928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7060191-F67B-4DF3-8FEB-7761C4D3E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618" y="6454775"/>
            <a:ext cx="9840383" cy="287338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pt-PT" altLang="pt-PT" sz="14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E5A1505-EBFF-9E6D-41E0-5A98C91C43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9060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 estilo do título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BBDE4A5-45AB-44E4-F219-505ED52CC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209801"/>
            <a:ext cx="109728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os estilos de texto do modelo global</a:t>
            </a:r>
          </a:p>
          <a:p>
            <a:pPr lvl="1"/>
            <a:r>
              <a:rPr lang="pt-PT" altLang="pt-PT"/>
              <a:t>Segundo nível</a:t>
            </a:r>
          </a:p>
          <a:p>
            <a:pPr lvl="2"/>
            <a:r>
              <a:rPr lang="pt-PT" altLang="pt-PT"/>
              <a:t>Terceiro nível</a:t>
            </a:r>
          </a:p>
          <a:p>
            <a:pPr lvl="3"/>
            <a:r>
              <a:rPr lang="pt-PT" altLang="pt-PT"/>
              <a:t>Quarto nível</a:t>
            </a:r>
          </a:p>
          <a:p>
            <a:pPr lvl="4"/>
            <a:r>
              <a:rPr lang="pt-PT" altLang="pt-PT"/>
              <a:t>Quinto nível</a:t>
            </a: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468E3F5A-7B99-4E44-8AFD-23CD73427B9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217" y="6408738"/>
            <a:ext cx="6720416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endParaRPr lang="pt-PT"/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1E397AF3-CC1C-4FD8-8649-0C713A2901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08733" y="6408738"/>
            <a:ext cx="9736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/>
                </a:solidFill>
              </a:defRPr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AA2138B0-E976-4809-D853-39F1EBC79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33" y="107950"/>
            <a:ext cx="0" cy="6408738"/>
          </a:xfrm>
          <a:prstGeom prst="line">
            <a:avLst/>
          </a:prstGeom>
          <a:noFill/>
          <a:ln w="57150" cmpd="thinThick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 sz="1800"/>
          </a:p>
        </p:txBody>
      </p:sp>
      <p:sp>
        <p:nvSpPr>
          <p:cNvPr id="1032" name="Line 10">
            <a:extLst>
              <a:ext uri="{FF2B5EF4-FFF2-40B4-BE49-F238E27FC236}">
                <a16:creationId xmlns:a16="http://schemas.microsoft.com/office/drawing/2014/main" id="{60CF8A8B-E532-6334-C7D4-A902B43D09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33" y="107950"/>
            <a:ext cx="12192000" cy="0"/>
          </a:xfrm>
          <a:prstGeom prst="line">
            <a:avLst/>
          </a:prstGeom>
          <a:noFill/>
          <a:ln w="57150" cmpd="thinThick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 sz="1800"/>
          </a:p>
        </p:txBody>
      </p:sp>
      <p:pic>
        <p:nvPicPr>
          <p:cNvPr id="1033" name="Imagem 11" descr="cabecalho_2013">
            <a:extLst>
              <a:ext uri="{FF2B5EF4-FFF2-40B4-BE49-F238E27FC236}">
                <a16:creationId xmlns:a16="http://schemas.microsoft.com/office/drawing/2014/main" id="{6EC92A4F-FB7C-C7D1-8341-067D54F2FC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"/>
          <a:stretch>
            <a:fillRect/>
          </a:stretch>
        </p:blipFill>
        <p:spPr bwMode="auto">
          <a:xfrm>
            <a:off x="48685" y="52388"/>
            <a:ext cx="12143316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70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tincode.pt/sql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ncode.pt/sql/url.php?url=https://dev.mysql.com/doc/refman/8.0/en/select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A93B9-91E1-438F-9C88-47DF58C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Programação em SQL Iniciação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28F3A-0F3E-453C-85FE-AB33684DC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FEC.SQLI.C.D.61</a:t>
            </a:r>
          </a:p>
        </p:txBody>
      </p:sp>
    </p:spTree>
    <p:extLst>
      <p:ext uri="{BB962C8B-B14F-4D97-AF65-F5344CB8AC3E}">
        <p14:creationId xmlns:p14="http://schemas.microsoft.com/office/powerpoint/2010/main" val="286400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(alguns)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/>
              <a:t>SELECT - extrai dados;</a:t>
            </a:r>
          </a:p>
          <a:p>
            <a:r>
              <a:rPr lang="pt-PT" dirty="0"/>
              <a:t>UPDATE - atualiza dados;</a:t>
            </a:r>
          </a:p>
          <a:p>
            <a:r>
              <a:rPr lang="pt-PT" dirty="0"/>
              <a:t>DELETE – elimina dados;</a:t>
            </a:r>
          </a:p>
          <a:p>
            <a:r>
              <a:rPr lang="pt-PT" dirty="0"/>
              <a:t>INSERT INTO – insere registos ou dados;</a:t>
            </a:r>
          </a:p>
          <a:p>
            <a:r>
              <a:rPr lang="pt-PT" dirty="0"/>
              <a:t>CREATE DATABASE – cria uma base e dados;</a:t>
            </a:r>
          </a:p>
          <a:p>
            <a:r>
              <a:rPr lang="pt-PT" dirty="0"/>
              <a:t>ALTER DATABASE – altera uma base de dados;</a:t>
            </a:r>
          </a:p>
          <a:p>
            <a:r>
              <a:rPr lang="pt-PT" dirty="0"/>
              <a:t>CREATE TABLE – cria uma nova tabela;</a:t>
            </a:r>
          </a:p>
          <a:p>
            <a:r>
              <a:rPr lang="pt-PT" dirty="0"/>
              <a:t>ALTER TABLE – modifica a estrutura de uma tabela;</a:t>
            </a:r>
          </a:p>
          <a:p>
            <a:r>
              <a:rPr lang="pt-PT" dirty="0"/>
              <a:t>DROP TABLE – remove uma tabela;</a:t>
            </a:r>
          </a:p>
          <a:p>
            <a:r>
              <a:rPr lang="pt-PT" dirty="0"/>
              <a:t>CREATE INDEX – cria um índice;</a:t>
            </a:r>
          </a:p>
          <a:p>
            <a:r>
              <a:rPr lang="pt-PT" dirty="0"/>
              <a:t>DROP INDEX – remove o índice;</a:t>
            </a:r>
          </a:p>
        </p:txBody>
      </p:sp>
    </p:spTree>
    <p:extLst>
      <p:ext uri="{BB962C8B-B14F-4D97-AF65-F5344CB8AC3E}">
        <p14:creationId xmlns:p14="http://schemas.microsoft.com/office/powerpoint/2010/main" val="39236336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D880DA-4C66-E19B-892F-C26ADE0C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81435"/>
            <a:ext cx="8153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256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E952F28-0192-CECB-86E2-D90FBCAB4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497650"/>
              </p:ext>
            </p:extLst>
          </p:nvPr>
        </p:nvGraphicFramePr>
        <p:xfrm>
          <a:off x="609598" y="2133600"/>
          <a:ext cx="9013796" cy="3733804"/>
        </p:xfrm>
        <a:graphic>
          <a:graphicData uri="http://schemas.openxmlformats.org/drawingml/2006/table">
            <a:tbl>
              <a:tblPr/>
              <a:tblGrid>
                <a:gridCol w="781822">
                  <a:extLst>
                    <a:ext uri="{9D8B030D-6E8A-4147-A177-3AD203B41FA5}">
                      <a16:colId xmlns:a16="http://schemas.microsoft.com/office/drawing/2014/main" val="277549304"/>
                    </a:ext>
                  </a:extLst>
                </a:gridCol>
                <a:gridCol w="8231974">
                  <a:extLst>
                    <a:ext uri="{9D8B030D-6E8A-4147-A177-3AD203B41FA5}">
                      <a16:colId xmlns:a16="http://schemas.microsoft.com/office/drawing/2014/main" val="1485019650"/>
                    </a:ext>
                  </a:extLst>
                </a:gridCol>
              </a:tblGrid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%a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Abbreviated weekday name (Sun to Sat)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10128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%b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Abbreviated month name (Jan to Dec)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038983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%c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Numeric month name (0 to 12)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43589"/>
                  </a:ext>
                </a:extLst>
              </a:tr>
              <a:tr h="393637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%D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Day of the month as a numeric value, followed by suffix (1st, 2nd, 3rd, ...)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30446"/>
                  </a:ext>
                </a:extLst>
              </a:tr>
              <a:tr h="404055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%d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Day of the month as a numeric value (01 to 31)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84569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%e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Day of the month as a numeric value (0 to 31)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704687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%f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Microseconds (000000 to 999999)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101591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%H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Hour (00 to 23)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634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%h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 dirty="0" err="1">
                          <a:effectLst/>
                        </a:rPr>
                        <a:t>Hour</a:t>
                      </a:r>
                      <a:r>
                        <a:rPr lang="pt-PT" sz="1400" dirty="0">
                          <a:effectLst/>
                        </a:rPr>
                        <a:t> (00 to 12)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84790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%I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 dirty="0" err="1">
                          <a:effectLst/>
                        </a:rPr>
                        <a:t>Hour</a:t>
                      </a:r>
                      <a:r>
                        <a:rPr lang="pt-PT" sz="1400" dirty="0">
                          <a:effectLst/>
                        </a:rPr>
                        <a:t> (00 to 12)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5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7703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7CD445A-0F64-5F4B-22B9-C56069C77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811734"/>
              </p:ext>
            </p:extLst>
          </p:nvPr>
        </p:nvGraphicFramePr>
        <p:xfrm>
          <a:off x="692458" y="2133600"/>
          <a:ext cx="9331622" cy="3796107"/>
        </p:xfrm>
        <a:graphic>
          <a:graphicData uri="http://schemas.openxmlformats.org/drawingml/2006/table">
            <a:tbl>
              <a:tblPr/>
              <a:tblGrid>
                <a:gridCol w="1100831">
                  <a:extLst>
                    <a:ext uri="{9D8B030D-6E8A-4147-A177-3AD203B41FA5}">
                      <a16:colId xmlns:a16="http://schemas.microsoft.com/office/drawing/2014/main" val="3937668676"/>
                    </a:ext>
                  </a:extLst>
                </a:gridCol>
                <a:gridCol w="8230791">
                  <a:extLst>
                    <a:ext uri="{9D8B030D-6E8A-4147-A177-3AD203B41FA5}">
                      <a16:colId xmlns:a16="http://schemas.microsoft.com/office/drawing/2014/main" val="2094012635"/>
                    </a:ext>
                  </a:extLst>
                </a:gridCol>
              </a:tblGrid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%i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Minutes (00 to 59)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10147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%j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Day of the year (001 to 366)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459447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%k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Hour (0 to 23)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94946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%l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Hour (1 to 12)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672174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%M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Month name in full (January to December)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8327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%m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Month name as a numeric value (00 to 12)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83299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%p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AM or PM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3515"/>
                  </a:ext>
                </a:extLst>
              </a:tr>
              <a:tr h="418749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%r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Time in 12 hour AM or PM format (hh:mm:ss AM/PM)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39878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%S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Seconds (00 to 59)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31056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%s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 dirty="0" err="1">
                          <a:effectLst/>
                        </a:rPr>
                        <a:t>Seconds</a:t>
                      </a:r>
                      <a:r>
                        <a:rPr lang="pt-PT" sz="1600" dirty="0">
                          <a:effectLst/>
                        </a:rPr>
                        <a:t> (00 to 59)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59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3895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F85DAC5-224D-25F3-5237-D5530C449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75947"/>
              </p:ext>
            </p:extLst>
          </p:nvPr>
        </p:nvGraphicFramePr>
        <p:xfrm>
          <a:off x="763479" y="2078681"/>
          <a:ext cx="8682362" cy="4181315"/>
        </p:xfrm>
        <a:graphic>
          <a:graphicData uri="http://schemas.openxmlformats.org/drawingml/2006/table">
            <a:tbl>
              <a:tblPr/>
              <a:tblGrid>
                <a:gridCol w="816746">
                  <a:extLst>
                    <a:ext uri="{9D8B030D-6E8A-4147-A177-3AD203B41FA5}">
                      <a16:colId xmlns:a16="http://schemas.microsoft.com/office/drawing/2014/main" val="2473253625"/>
                    </a:ext>
                  </a:extLst>
                </a:gridCol>
                <a:gridCol w="7865616">
                  <a:extLst>
                    <a:ext uri="{9D8B030D-6E8A-4147-A177-3AD203B41FA5}">
                      <a16:colId xmlns:a16="http://schemas.microsoft.com/office/drawing/2014/main" val="2688831232"/>
                    </a:ext>
                  </a:extLst>
                </a:gridCol>
              </a:tblGrid>
              <a:tr h="304010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%T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Time in 24 hour format (hh:mm:ss)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59717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%U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Sunday is the first day of the week (00 to 53)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775861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%u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Monday is the first day of the week (00 to 53)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29233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%V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Sunday is the first day of the week (01 to 53). Used with %X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978552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%v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Monday is the first day of the week (01 to 53). Used with %x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83356"/>
                  </a:ext>
                </a:extLst>
              </a:tr>
              <a:tr h="266781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%W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Weekday name in full (Sunday to Saturday)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82292"/>
                  </a:ext>
                </a:extLst>
              </a:tr>
              <a:tr h="389937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%w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Day of the week where Sunday=0 and Saturday=6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015091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%X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Year for the week where Sunday is the first day of the week. Used with %V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956464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%x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Year for the week where Monday is the first day of the week. Used with %v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931775"/>
                  </a:ext>
                </a:extLst>
              </a:tr>
              <a:tr h="266781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%Y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Year as a numeric, 4-digit value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923271"/>
                  </a:ext>
                </a:extLst>
              </a:tr>
              <a:tr h="266781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%y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Year as a numeric, 2-digit value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02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209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</a:t>
            </a:r>
            <a:r>
              <a:rPr lang="pt-PT" dirty="0"/>
              <a:t>data: </a:t>
            </a:r>
            <a:r>
              <a:rPr lang="pt-PT" b="1" dirty="0"/>
              <a:t>DATE_ADD()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EA353F-B75B-61BD-F64B-875BC0A9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99290"/>
            <a:ext cx="10277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4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</a:t>
            </a:r>
            <a:r>
              <a:rPr lang="pt-PT" dirty="0"/>
              <a:t>data: </a:t>
            </a:r>
            <a:r>
              <a:rPr lang="pt-PT" b="1" dirty="0"/>
              <a:t>DATE_ADD()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8151E5-ED70-D32A-A21E-59D25C90D004}"/>
              </a:ext>
            </a:extLst>
          </p:cNvPr>
          <p:cNvSpPr txBox="1"/>
          <p:nvPr/>
        </p:nvSpPr>
        <p:spPr>
          <a:xfrm>
            <a:off x="695698" y="2507896"/>
            <a:ext cx="40893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WEEK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MONTH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QUARTER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SECOND_MICROSECOND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B86679-9EAC-9772-5824-B36418CA0A00}"/>
              </a:ext>
            </a:extLst>
          </p:cNvPr>
          <p:cNvSpPr txBox="1"/>
          <p:nvPr/>
        </p:nvSpPr>
        <p:spPr>
          <a:xfrm>
            <a:off x="5934862" y="2507896"/>
            <a:ext cx="61853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MINUTE_SECONDHOUR_MICROSECOND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YEAR_MONTH</a:t>
            </a:r>
          </a:p>
        </p:txBody>
      </p:sp>
    </p:spTree>
    <p:extLst>
      <p:ext uri="{BB962C8B-B14F-4D97-AF65-F5344CB8AC3E}">
        <p14:creationId xmlns:p14="http://schemas.microsoft.com/office/powerpoint/2010/main" val="1445068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2ED9A9-7412-234F-3CA2-EF1B5CB8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894226"/>
            <a:ext cx="4130566" cy="13410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F91095-1F3C-70C2-8B3C-FC1029D33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3368566"/>
            <a:ext cx="6127770" cy="13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441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C419FE-856F-BB18-C060-E50D6444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6" y="2535629"/>
            <a:ext cx="11353143" cy="21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172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04830E3-E781-14E4-C311-CC570800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71700"/>
            <a:ext cx="44672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91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04830E3-E781-14E4-C311-CC570800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71700"/>
            <a:ext cx="4467225" cy="12573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C5D2971-9F9B-D200-CB14-5F08982D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78" y="3760150"/>
            <a:ext cx="3982431" cy="21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8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(DDL)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CREATE – Cria Bases de dados, Tabelas, Índices, funções, procedimentos, </a:t>
            </a:r>
            <a:r>
              <a:rPr lang="pt-PT" dirty="0" err="1"/>
              <a:t>triggers</a:t>
            </a:r>
            <a:r>
              <a:rPr lang="pt-PT" dirty="0"/>
              <a:t>)</a:t>
            </a:r>
          </a:p>
          <a:p>
            <a:r>
              <a:rPr lang="pt-PT" dirty="0"/>
              <a:t>DROP – Remove base de dados, tabelas…</a:t>
            </a:r>
          </a:p>
          <a:p>
            <a:r>
              <a:rPr lang="pt-PT" dirty="0"/>
              <a:t>ALTER - …</a:t>
            </a:r>
          </a:p>
          <a:p>
            <a:r>
              <a:rPr lang="pt-PT" dirty="0"/>
              <a:t>TRUNCATE – Remove registos e </a:t>
            </a:r>
            <a:r>
              <a:rPr lang="pt-PT" dirty="0" err="1"/>
              <a:t>metadados</a:t>
            </a:r>
            <a:endParaRPr lang="pt-PT" dirty="0"/>
          </a:p>
          <a:p>
            <a:r>
              <a:rPr lang="pt-PT" dirty="0"/>
              <a:t>COMMENT </a:t>
            </a:r>
          </a:p>
          <a:p>
            <a:r>
              <a:rPr lang="pt-PT" dirty="0"/>
              <a:t>RENAME</a:t>
            </a:r>
          </a:p>
        </p:txBody>
      </p:sp>
    </p:spTree>
    <p:extLst>
      <p:ext uri="{BB962C8B-B14F-4D97-AF65-F5344CB8AC3E}">
        <p14:creationId xmlns:p14="http://schemas.microsoft.com/office/powerpoint/2010/main" val="18376195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61221C-1DCB-42CA-3AE3-A94F7FF1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4305300"/>
            <a:ext cx="4343400" cy="1562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29BC568-98F3-82F2-72E1-29317072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13491"/>
            <a:ext cx="4895850" cy="685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360F07D-FEEC-A5FC-A34C-D9600CCA3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591885"/>
            <a:ext cx="2350416" cy="273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52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61221C-1DCB-42CA-3AE3-A94F7FF1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431" y="3943351"/>
            <a:ext cx="4343400" cy="1562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B545578-A8C6-70DF-4F31-0F4D1B9A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09824"/>
            <a:ext cx="5467350" cy="8096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61E0F6-1875-5C13-7789-397E7FB46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92632"/>
            <a:ext cx="45243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03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75C9E3-3E09-BCD6-2560-50C1811E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25586"/>
            <a:ext cx="5595902" cy="19107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5240AE-6A38-3323-CF16-7198F7D8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426918"/>
            <a:ext cx="2714625" cy="3905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A3477A-8423-FD4F-85FF-800D5672E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988095"/>
            <a:ext cx="3862039" cy="76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883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61C54D-9F80-1035-BBD5-E553BAAF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057775" cy="381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5BA5A1-FCA8-2841-87D4-16B351575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76575"/>
            <a:ext cx="2428875" cy="3524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78A048-75C4-28CE-1D65-75565331B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90975"/>
            <a:ext cx="58769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108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F42D3A-9E88-70D0-671A-2A892CAE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7229"/>
            <a:ext cx="6353175" cy="4000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61AE214-FABC-6DB5-4ADD-8A150CB8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1" y="2926896"/>
            <a:ext cx="597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790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D0C6F42-9D47-2643-5FD7-407F6A19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7153275" cy="10668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3F6013-1A8C-E003-7910-5F556336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86201"/>
            <a:ext cx="7467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849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31A110-05E4-8731-7E55-37144549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9" y="3852863"/>
            <a:ext cx="7534275" cy="17430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3548F5-B0C9-9DD5-2943-D68FD69B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83793"/>
            <a:ext cx="53435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307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9D5339-C336-A4D8-FB8E-57E94F74A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10220325" cy="9906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678BA2C-E6E4-BD1A-FE56-48770E21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13565"/>
            <a:ext cx="5244790" cy="25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996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3FCCAC-78AE-8D30-67BA-503EDA2B2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9" y="2133600"/>
            <a:ext cx="7505700" cy="10382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5B603DD-9D19-F48E-CAC1-49C2DD1D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79" y="3821860"/>
            <a:ext cx="5382321" cy="23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43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1EFB6E-6D15-A6FF-B24F-44144938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43150"/>
            <a:ext cx="4400550" cy="10858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C37A5-85D7-2960-0391-148C95FFD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73991"/>
            <a:ext cx="64198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1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(DQL)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SELECT – Quando usado em conjunto com FROM passa a ser considerado parte do DML</a:t>
            </a:r>
          </a:p>
        </p:txBody>
      </p:sp>
    </p:spTree>
    <p:extLst>
      <p:ext uri="{BB962C8B-B14F-4D97-AF65-F5344CB8AC3E}">
        <p14:creationId xmlns:p14="http://schemas.microsoft.com/office/powerpoint/2010/main" val="41511893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9CFCC5-EEFC-9CA5-4D5E-566E8502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343150"/>
            <a:ext cx="5372100" cy="1085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E888794-87D1-2BF3-F178-56FB40861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010025"/>
            <a:ext cx="5514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765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EDDE1-9D3C-463D-9C25-2ECB6DF2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SQL </a:t>
            </a:r>
            <a:r>
              <a:rPr lang="pt-PT" b="1" dirty="0" err="1"/>
              <a:t>Constraints</a:t>
            </a:r>
            <a:r>
              <a:rPr lang="pt-PT" dirty="0"/>
              <a:t> (Limitações)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86C71D8-0756-4A25-9B7E-A64BD01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Especificam</a:t>
            </a:r>
            <a:r>
              <a:rPr lang="en-US" dirty="0"/>
              <a:t> </a:t>
            </a:r>
            <a:r>
              <a:rPr lang="en-US" dirty="0" err="1"/>
              <a:t>regras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manipulação</a:t>
            </a:r>
            <a:r>
              <a:rPr lang="en-US" dirty="0"/>
              <a:t> de dados da </a:t>
            </a:r>
            <a:r>
              <a:rPr lang="en-US" dirty="0" err="1"/>
              <a:t>tabela</a:t>
            </a:r>
            <a:r>
              <a:rPr lang="en-US" dirty="0"/>
              <a:t> </a:t>
            </a:r>
          </a:p>
          <a:p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da </a:t>
            </a:r>
            <a:r>
              <a:rPr lang="en-US" dirty="0" err="1"/>
              <a:t>coluna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 NULL </a:t>
            </a:r>
            <a:r>
              <a:rPr lang="en-US" dirty="0"/>
              <a:t>– </a:t>
            </a:r>
            <a:r>
              <a:rPr lang="en-US" dirty="0" err="1"/>
              <a:t>Garante</a:t>
            </a:r>
            <a:r>
              <a:rPr lang="en-US" dirty="0"/>
              <a:t> que o campo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recebe</a:t>
            </a:r>
            <a:r>
              <a:rPr lang="en-US" dirty="0"/>
              <a:t> um valor </a:t>
            </a:r>
            <a:r>
              <a:rPr lang="en-US" dirty="0" err="1"/>
              <a:t>nulo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b="1" dirty="0"/>
              <a:t>UNIQUE</a:t>
            </a:r>
            <a:r>
              <a:rPr lang="en-US" dirty="0"/>
              <a:t> – </a:t>
            </a:r>
            <a:r>
              <a:rPr lang="en-US" dirty="0" err="1"/>
              <a:t>Garante</a:t>
            </a:r>
            <a:r>
              <a:rPr lang="en-US" dirty="0"/>
              <a:t> que o valor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repetido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b="1" dirty="0"/>
              <a:t>PRIMARY KEY </a:t>
            </a:r>
            <a:r>
              <a:rPr lang="en-US" dirty="0"/>
              <a:t>– </a:t>
            </a:r>
            <a:r>
              <a:rPr lang="en-US" dirty="0" err="1"/>
              <a:t>Combinação</a:t>
            </a:r>
            <a:r>
              <a:rPr lang="en-US" dirty="0"/>
              <a:t> entre o NOT NULL e o UNIQUE;</a:t>
            </a:r>
          </a:p>
          <a:p>
            <a:pPr marL="0" indent="0">
              <a:buNone/>
            </a:pPr>
            <a:r>
              <a:rPr lang="en-US" b="1" dirty="0"/>
              <a:t>FOREIGN KEY </a:t>
            </a:r>
            <a:r>
              <a:rPr lang="en-US" dirty="0"/>
              <a:t>– Primary KEY </a:t>
            </a:r>
            <a:r>
              <a:rPr lang="en-US" dirty="0" err="1"/>
              <a:t>noutra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b="1" dirty="0"/>
              <a:t>CHECK</a:t>
            </a:r>
            <a:r>
              <a:rPr lang="en-US" dirty="0"/>
              <a:t> – </a:t>
            </a:r>
            <a:r>
              <a:rPr lang="en-US" dirty="0" err="1"/>
              <a:t>Assegura</a:t>
            </a:r>
            <a:r>
              <a:rPr lang="en-US" dirty="0"/>
              <a:t> que um valor da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satisfaz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dada </a:t>
            </a:r>
            <a:r>
              <a:rPr lang="en-US" dirty="0" err="1"/>
              <a:t>condição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b="1" dirty="0"/>
              <a:t>DEFAULT</a:t>
            </a:r>
            <a:r>
              <a:rPr lang="en-US" dirty="0"/>
              <a:t> – </a:t>
            </a:r>
            <a:r>
              <a:rPr lang="en-US" dirty="0" err="1"/>
              <a:t>Assegura</a:t>
            </a:r>
            <a:r>
              <a:rPr lang="en-US" dirty="0"/>
              <a:t> um valor </a:t>
            </a:r>
            <a:r>
              <a:rPr lang="en-US" dirty="0" err="1"/>
              <a:t>predeterminado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a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receba</a:t>
            </a:r>
            <a:r>
              <a:rPr lang="en-US" dirty="0"/>
              <a:t> outro valor;</a:t>
            </a:r>
          </a:p>
          <a:p>
            <a:pPr marL="0" indent="0">
              <a:buNone/>
            </a:pPr>
            <a:r>
              <a:rPr lang="en-US" b="1" dirty="0"/>
              <a:t>INDEX</a:t>
            </a:r>
            <a:r>
              <a:rPr lang="en-US" dirty="0"/>
              <a:t> – Para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ligação</a:t>
            </a:r>
            <a:r>
              <a:rPr lang="en-US" dirty="0"/>
              <a:t> entre </a:t>
            </a:r>
            <a:r>
              <a:rPr lang="en-US" dirty="0" err="1"/>
              <a:t>colunas</a:t>
            </a:r>
            <a:r>
              <a:rPr lang="en-US" dirty="0"/>
              <a:t> da </a:t>
            </a:r>
            <a:r>
              <a:rPr lang="en-US" dirty="0" err="1"/>
              <a:t>tabela</a:t>
            </a:r>
            <a:r>
              <a:rPr lang="en-US" dirty="0"/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43051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77ADE0-7FC1-2830-E730-FDA51356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86" y="2372854"/>
            <a:ext cx="6067425" cy="9810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2C7FED0-8E1F-047F-FA4E-997F578A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86" y="3829051"/>
            <a:ext cx="746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676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9AD1E4-D2FB-C10F-5491-C3FAE5D7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86" y="2203171"/>
            <a:ext cx="5743575" cy="9810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7E9E508-E836-FBF8-0D4A-B8DA4587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86" y="3741165"/>
            <a:ext cx="75152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34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9E2F2E5-D3DD-F98F-4601-8376C900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73627"/>
            <a:ext cx="7515225" cy="1028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7887CD5-C02E-B22A-745F-0520EEF8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1" y="3868966"/>
            <a:ext cx="65436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117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BA6290-31FE-1B65-485D-D46BB0E9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9" y="2493782"/>
            <a:ext cx="5572125" cy="381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CA793FD-19BC-3D13-4053-91185EA5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9" y="3375681"/>
            <a:ext cx="64389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836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Criação de estruturas em SQL – Tipos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1E4150-9FB4-3D08-CFB0-C427B4809E98}"/>
              </a:ext>
            </a:extLst>
          </p:cNvPr>
          <p:cNvSpPr txBox="1"/>
          <p:nvPr/>
        </p:nvSpPr>
        <p:spPr>
          <a:xfrm>
            <a:off x="609600" y="2133600"/>
            <a:ext cx="11115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Um programador SQL deve decidir que tipo de dados serão armazenados dentro de cada coluna ao criar uma tabela.</a:t>
            </a:r>
          </a:p>
          <a:p>
            <a:endParaRPr lang="pt-PT" sz="2800" dirty="0"/>
          </a:p>
          <a:p>
            <a:r>
              <a:rPr lang="pt-PT" sz="2800" dirty="0"/>
              <a:t>O tipo de dados é uma diretriz para o SQL entender que tipo de dados é esperado dentro de cada coluna e também identifica como o SQL irá interagir com os dados armazenados.</a:t>
            </a:r>
          </a:p>
          <a:p>
            <a:endParaRPr lang="pt-PT" sz="2800" dirty="0"/>
          </a:p>
          <a:p>
            <a:r>
              <a:rPr lang="pt-PT" sz="2800" dirty="0"/>
              <a:t>No </a:t>
            </a:r>
            <a:r>
              <a:rPr lang="pt-PT" sz="2800" dirty="0" err="1"/>
              <a:t>MySQL</a:t>
            </a:r>
            <a:r>
              <a:rPr lang="pt-PT" sz="2800" dirty="0"/>
              <a:t> existem três tipos de dados principais: </a:t>
            </a:r>
            <a:r>
              <a:rPr lang="pt-PT" sz="2800" dirty="0" err="1"/>
              <a:t>string</a:t>
            </a:r>
            <a:r>
              <a:rPr lang="pt-PT" sz="2800" dirty="0"/>
              <a:t>, numérico e data e hora.</a:t>
            </a:r>
          </a:p>
        </p:txBody>
      </p:sp>
    </p:spTree>
    <p:extLst>
      <p:ext uri="{BB962C8B-B14F-4D97-AF65-F5344CB8AC3E}">
        <p14:creationId xmlns:p14="http://schemas.microsoft.com/office/powerpoint/2010/main" val="11970809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dirty="0"/>
              <a:t>Criação de estruturas em SQL – Tipos de dados: </a:t>
            </a:r>
            <a:r>
              <a:rPr lang="pt-PT" dirty="0" err="1"/>
              <a:t>String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2F683D-2E1C-3890-FE61-83258B9E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7" y="2002919"/>
            <a:ext cx="8902728" cy="41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352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dirty="0"/>
              <a:t>Criação de estruturas em SQL – Tipos de dados: </a:t>
            </a:r>
            <a:r>
              <a:rPr lang="pt-PT" dirty="0" err="1"/>
              <a:t>String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1B2BEC-A679-B7D2-8C04-41715984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10905878" cy="390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31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dirty="0"/>
              <a:t>Criação de estruturas em SQL – Tipos de dados: </a:t>
            </a:r>
            <a:r>
              <a:rPr lang="pt-PT" dirty="0" err="1"/>
              <a:t>String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6EB6BF-2D3A-4397-C565-00DF7287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88039"/>
            <a:ext cx="10674285" cy="23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7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(DML)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INSERT</a:t>
            </a:r>
          </a:p>
          <a:p>
            <a:r>
              <a:rPr lang="pt-PT" dirty="0"/>
              <a:t>DELETE</a:t>
            </a:r>
          </a:p>
          <a:p>
            <a:r>
              <a:rPr lang="pt-PT" dirty="0"/>
              <a:t>UPDATE</a:t>
            </a:r>
          </a:p>
          <a:p>
            <a:r>
              <a:rPr lang="pt-PT" dirty="0"/>
              <a:t>LOCK – Controlo de concorrência</a:t>
            </a:r>
          </a:p>
        </p:txBody>
      </p:sp>
    </p:spTree>
    <p:extLst>
      <p:ext uri="{BB962C8B-B14F-4D97-AF65-F5344CB8AC3E}">
        <p14:creationId xmlns:p14="http://schemas.microsoft.com/office/powerpoint/2010/main" val="42819724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001666-377B-B9DB-9EE7-9CCBF59B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90" y="1904214"/>
            <a:ext cx="9382827" cy="43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99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A75E79-22E3-2BA6-5974-B36D37A3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00" y="1939810"/>
            <a:ext cx="117157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91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A94D8D-A068-30AA-FA7F-CA2AECE5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10286754" cy="427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894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562DD3-BAAD-43C8-1662-7E093289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36362"/>
            <a:ext cx="10748963" cy="21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40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Data e hora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4C9157-2902-F6CE-A3FF-74F2EFFD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564680"/>
            <a:ext cx="118205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11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Data e hora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94B463-6C16-5F36-05A6-9AF7D7CD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133600"/>
            <a:ext cx="10545844" cy="42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325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Criação de estruturas em SQL – ALTER TABLE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5B1FAED-D171-A91D-9DF9-A84960A17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1" y="2133600"/>
            <a:ext cx="4621478" cy="27807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168DBBC-C187-1F98-6954-AC9475A0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986" y="2231753"/>
            <a:ext cx="64103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600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Criação de estruturas em SQL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0C4847-C730-885E-2596-09930E4B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313647"/>
            <a:ext cx="4352925" cy="2371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91405CA-56DA-4B76-BEF5-400F540A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41" y="2313647"/>
            <a:ext cx="4591138" cy="369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48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Inserção de registos numa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4EF432-8896-6D5C-1CEC-859B5B2C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199913"/>
            <a:ext cx="10820400" cy="13582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7EB03D9-B926-DE12-05E9-30B22A9C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21" y="4106669"/>
            <a:ext cx="3219450" cy="3619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0CA49CE-9E9E-74D0-A290-FCBC0DE9B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21" y="5068271"/>
            <a:ext cx="11411415" cy="7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80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Inserção de registos numa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4EF432-8896-6D5C-1CEC-859B5B2C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199913"/>
            <a:ext cx="10820400" cy="13582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7EB03D9-B926-DE12-05E9-30B22A9C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21" y="4106669"/>
            <a:ext cx="3219450" cy="3619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0CA49CE-9E9E-74D0-A290-FCBC0DE9B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21" y="5068271"/>
            <a:ext cx="11411415" cy="7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55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(DCL)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GRANT</a:t>
            </a:r>
          </a:p>
          <a:p>
            <a:r>
              <a:rPr lang="pt-PT" dirty="0"/>
              <a:t>REVOKE</a:t>
            </a:r>
          </a:p>
        </p:txBody>
      </p:sp>
    </p:spTree>
    <p:extLst>
      <p:ext uri="{BB962C8B-B14F-4D97-AF65-F5344CB8AC3E}">
        <p14:creationId xmlns:p14="http://schemas.microsoft.com/office/powerpoint/2010/main" val="19146997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Inserção de registos numa tabela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7EB03D9-B926-DE12-05E9-30B22A9C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4" y="4181476"/>
            <a:ext cx="3219450" cy="3619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4029635-EE3D-A1B5-87A4-3C2A9053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2056443"/>
            <a:ext cx="10931912" cy="19621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AC4BA89-24B6-74EC-28E1-78BF9012D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44" y="4738818"/>
            <a:ext cx="10285141" cy="142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1578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Inserção de registos numa tabela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7EB03D9-B926-DE12-05E9-30B22A9C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4" y="3519489"/>
            <a:ext cx="3219450" cy="3619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977E697-EC71-9C0C-D2E4-E46FE409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4" y="2008050"/>
            <a:ext cx="11561956" cy="110848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8E3A1B9-B12F-4457-76F2-630480D47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44" y="4117017"/>
            <a:ext cx="10552771" cy="222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6957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Inserção de registos numa tabela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E940F7F-3A46-76D0-B5F6-65230A7965D7}"/>
              </a:ext>
            </a:extLst>
          </p:cNvPr>
          <p:cNvSpPr txBox="1"/>
          <p:nvPr/>
        </p:nvSpPr>
        <p:spPr>
          <a:xfrm>
            <a:off x="465056" y="1904215"/>
            <a:ext cx="1122732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INSERT INTO formando VALUES </a:t>
            </a:r>
          </a:p>
          <a:p>
            <a:r>
              <a:rPr lang="pt-PT" dirty="0"/>
              <a:t>(NULL, 'Estela', 'Costa', 'Feminino', 'Fafe', '1986-06-04', 'Desempregado', 'Casado', '</a:t>
            </a:r>
            <a:r>
              <a:rPr lang="pt-PT" dirty="0" err="1"/>
              <a:t>Secundario</a:t>
            </a:r>
            <a:r>
              <a:rPr lang="pt-PT" dirty="0"/>
              <a:t>', '953955291'),</a:t>
            </a:r>
          </a:p>
          <a:p>
            <a:r>
              <a:rPr lang="pt-PT" dirty="0"/>
              <a:t>(NULL, 'Kevin', 'Cruz', 'Masculino', 'Aveiro', '1983-03-18', 'Empregado', 'Casado', 'Superior', '979221640'),</a:t>
            </a:r>
          </a:p>
          <a:p>
            <a:r>
              <a:rPr lang="pt-PT" dirty="0"/>
              <a:t>(NULL, 'Mia', 'Pereira', 'Feminino', 'Porto', '2004-05-23', 'Desempregado', 'Solteiro', 'Superior', '952179720'),</a:t>
            </a:r>
          </a:p>
          <a:p>
            <a:r>
              <a:rPr lang="pt-PT" dirty="0"/>
              <a:t>(NULL, 'Filipe', 'Macedo', 'Masculino', 'Porto', '1991-08-26', 'Empregado', 'Solteiro', '</a:t>
            </a:r>
            <a:r>
              <a:rPr lang="pt-PT" dirty="0" err="1"/>
              <a:t>Basico</a:t>
            </a:r>
            <a:r>
              <a:rPr lang="pt-PT" dirty="0"/>
              <a:t>', '959209402'),</a:t>
            </a:r>
          </a:p>
          <a:p>
            <a:r>
              <a:rPr lang="pt-PT" dirty="0"/>
              <a:t>(NULL, 'Violeta', 'Fonseca', 'Feminino', 'Loures', '1988-10-22', 'Empregado', 'Solteiro', '</a:t>
            </a:r>
            <a:r>
              <a:rPr lang="pt-PT" dirty="0" err="1"/>
              <a:t>Secundario</a:t>
            </a:r>
            <a:r>
              <a:rPr lang="pt-PT" dirty="0"/>
              <a:t>', '970243213'),</a:t>
            </a:r>
          </a:p>
          <a:p>
            <a:r>
              <a:rPr lang="pt-PT" dirty="0"/>
              <a:t>(NULL, 'Alexandra', 'Machado', 'Feminino', 'Chaves', '1981-08-08', 'Desempregado', 'Casado', '</a:t>
            </a:r>
            <a:r>
              <a:rPr lang="pt-PT" dirty="0" err="1"/>
              <a:t>Secundario</a:t>
            </a:r>
            <a:r>
              <a:rPr lang="pt-PT" dirty="0"/>
              <a:t>', '954998869'),</a:t>
            </a:r>
          </a:p>
          <a:p>
            <a:r>
              <a:rPr lang="pt-PT" dirty="0"/>
              <a:t>(NULL, 'Cristiano', 'Leite', 'Masculino', 'Lisboa', '1973-10-06', 'Empregado', 'Casado', '</a:t>
            </a:r>
            <a:r>
              <a:rPr lang="pt-PT" dirty="0" err="1"/>
              <a:t>Basico</a:t>
            </a:r>
            <a:r>
              <a:rPr lang="pt-PT" dirty="0"/>
              <a:t>', '942945730'),</a:t>
            </a:r>
          </a:p>
          <a:p>
            <a:r>
              <a:rPr lang="pt-PT" dirty="0"/>
              <a:t>(NULL, 'Duarte', 'Batista', 'Masculino', 'Gouveia', '2007-03-22', 'Desempregado', 'Solteiro', '</a:t>
            </a:r>
            <a:r>
              <a:rPr lang="pt-PT" dirty="0" err="1"/>
              <a:t>Basico</a:t>
            </a:r>
            <a:r>
              <a:rPr lang="pt-PT" dirty="0"/>
              <a:t>', '950242858'),</a:t>
            </a:r>
          </a:p>
          <a:p>
            <a:r>
              <a:rPr lang="pt-PT" dirty="0"/>
              <a:t>(NULL, 'Vanessa', 'Matos', 'Feminino', 'Ovar', '1997-03-03', 'Desempregado', 'Solteiro', '</a:t>
            </a:r>
            <a:r>
              <a:rPr lang="pt-PT" dirty="0" err="1"/>
              <a:t>Secundario</a:t>
            </a:r>
            <a:r>
              <a:rPr lang="pt-PT" dirty="0"/>
              <a:t>', '958897827');</a:t>
            </a:r>
          </a:p>
        </p:txBody>
      </p:sp>
    </p:spTree>
    <p:extLst>
      <p:ext uri="{BB962C8B-B14F-4D97-AF65-F5344CB8AC3E}">
        <p14:creationId xmlns:p14="http://schemas.microsoft.com/office/powerpoint/2010/main" val="144452504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Inserção de registos numa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86504C-0371-51D1-2941-BD1FF2022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0" y="1962614"/>
            <a:ext cx="7663006" cy="434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308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DROP TABLE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17CE11-455B-DC31-E026-79D9FFFB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263906"/>
            <a:ext cx="41624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413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CREATE TABLE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090061BD-F424-3B81-F74B-33164B3D4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9589"/>
            <a:ext cx="10972800" cy="66058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Faça o download dos 2 ficheiros SQL para o seu computador</a:t>
            </a:r>
            <a:endParaRPr lang="pt-PT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7CFCEA-CC63-7865-7ADF-AB473973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2" y="2716831"/>
            <a:ext cx="9163050" cy="2695575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8CFD0114-3753-4A94-52EF-271020A5FB3A}"/>
              </a:ext>
            </a:extLst>
          </p:cNvPr>
          <p:cNvSpPr txBox="1">
            <a:spLocks/>
          </p:cNvSpPr>
          <p:nvPr/>
        </p:nvSpPr>
        <p:spPr bwMode="auto">
          <a:xfrm>
            <a:off x="1023822" y="5609057"/>
            <a:ext cx="10972800" cy="6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pt-PT" kern="0" dirty="0">
                <a:solidFill>
                  <a:srgbClr val="000000"/>
                </a:solidFill>
                <a:latin typeface="Verdana" panose="020B0604030504040204" pitchFamily="34" charset="0"/>
              </a:rPr>
              <a:t>O ficheiro </a:t>
            </a:r>
            <a:r>
              <a:rPr lang="pt-PT" kern="0" dirty="0" err="1">
                <a:solidFill>
                  <a:srgbClr val="000000"/>
                </a:solidFill>
                <a:latin typeface="Verdana" panose="020B0604030504040204" pitchFamily="34" charset="0"/>
              </a:rPr>
              <a:t>inscricao.sql</a:t>
            </a:r>
            <a:r>
              <a:rPr lang="pt-PT" kern="0" dirty="0">
                <a:solidFill>
                  <a:srgbClr val="000000"/>
                </a:solidFill>
                <a:latin typeface="Verdana" panose="020B0604030504040204" pitchFamily="34" charset="0"/>
              </a:rPr>
              <a:t> pode ser descarregado mas para já não irá ser utilizado.</a:t>
            </a:r>
          </a:p>
        </p:txBody>
      </p:sp>
    </p:spTree>
    <p:extLst>
      <p:ext uri="{BB962C8B-B14F-4D97-AF65-F5344CB8AC3E}">
        <p14:creationId xmlns:p14="http://schemas.microsoft.com/office/powerpoint/2010/main" val="5339246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CREATE TABLE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090061BD-F424-3B81-F74B-33164B3D4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9588"/>
            <a:ext cx="10972800" cy="3916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Importe os 2 ficheiros separadamente para a sua base de dados</a:t>
            </a:r>
            <a:endParaRPr lang="pt-PT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CF6F77-29F8-AB22-9C22-B26867AEE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710102"/>
            <a:ext cx="11422566" cy="7802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8F9E068-6381-B131-A7BA-A94FB55E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31" y="3678993"/>
            <a:ext cx="5478966" cy="218840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DB7F1D3-7158-2EE8-7B4D-97D8080F4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737" y="3859662"/>
            <a:ext cx="3065663" cy="21142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5D88AA4-8A7F-1E5F-EC25-BA08FC684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22" y="5973912"/>
            <a:ext cx="885825" cy="43338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0631C0F-351B-CEA2-92B6-5C2A74018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737" y="5938676"/>
            <a:ext cx="1029868" cy="5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942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A93B9-91E1-438F-9C88-47DF58C2A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195513"/>
            <a:ext cx="10845800" cy="1354217"/>
          </a:xfrm>
        </p:spPr>
        <p:txBody>
          <a:bodyPr/>
          <a:lstStyle/>
          <a:p>
            <a:r>
              <a:rPr lang="pt-PT" dirty="0"/>
              <a:t>Programação em SQL Iniciação - Exercícios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28F3A-0F3E-453C-85FE-AB33684DC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Exercícios 8 - 19</a:t>
            </a:r>
          </a:p>
        </p:txBody>
      </p:sp>
    </p:spTree>
    <p:extLst>
      <p:ext uri="{BB962C8B-B14F-4D97-AF65-F5344CB8AC3E}">
        <p14:creationId xmlns:p14="http://schemas.microsoft.com/office/powerpoint/2010/main" val="132434462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5812BF-3E4D-4E40-958C-1DF49E2C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19832"/>
            <a:ext cx="3149903" cy="2319474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CDC575-6B0A-8845-AA2F-E6F22ECB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2132857"/>
            <a:ext cx="10972800" cy="3916363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8_ Projete a lista da atual situação de desemprego dos formandos.</a:t>
            </a:r>
          </a:p>
        </p:txBody>
      </p:sp>
    </p:spTree>
    <p:extLst>
      <p:ext uri="{BB962C8B-B14F-4D97-AF65-F5344CB8AC3E}">
        <p14:creationId xmlns:p14="http://schemas.microsoft.com/office/powerpoint/2010/main" val="128800322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CDC575-6B0A-8845-AA2F-E6F22ECB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2132857"/>
            <a:ext cx="10972800" cy="3916363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9_ Projete a lista da idade dos formandos à data atual.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0DA3E4-18C3-259D-B2DF-D93F1996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4570"/>
            <a:ext cx="10253979" cy="35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22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(TCL)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COMMIT</a:t>
            </a:r>
          </a:p>
          <a:p>
            <a:r>
              <a:rPr lang="pt-PT" dirty="0"/>
              <a:t>ROLLBACK</a:t>
            </a:r>
          </a:p>
        </p:txBody>
      </p:sp>
    </p:spTree>
    <p:extLst>
      <p:ext uri="{BB962C8B-B14F-4D97-AF65-F5344CB8AC3E}">
        <p14:creationId xmlns:p14="http://schemas.microsoft.com/office/powerpoint/2010/main" val="38678928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CDC575-6B0A-8845-AA2F-E6F22ECB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2132857"/>
            <a:ext cx="10972800" cy="3916363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10_ Projete a lista com a média das idade dos formandos à data atual agrupado pela situação de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5B12E0-8E2D-9476-760C-2F9BF1AC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28975"/>
            <a:ext cx="70866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2078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CDC575-6B0A-8845-AA2F-E6F22ECB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2132857"/>
            <a:ext cx="10972800" cy="3916363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11_ Projete a lista dos formandos com idade inferior a 18 anos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8C9D35-D5F0-C20A-0A0B-CEF04EDC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7685"/>
            <a:ext cx="7374813" cy="335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633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CDC575-6B0A-8845-AA2F-E6F22ECB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4" y="2210540"/>
            <a:ext cx="11656380" cy="383868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12_ Projete a lista dos formandos com todas as idades e respetivo estado(idade): maior ou menor 18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3662F8-72BF-E43F-D939-4A0058BC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2785436"/>
            <a:ext cx="10539749" cy="35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737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3BC44-92EE-416C-8834-A924C0D8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53752D-02BE-45F8-BCBB-E2D35288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13_ Projete a idade média global de idade dos formandos com arredondamento à segunda casa decimal.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6F0D90-3DBB-AB14-7131-ED788B13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1" y="3159341"/>
            <a:ext cx="53435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435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FA7B7-380E-4065-B0BA-81624AE8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47C395-0023-4165-BF87-4E6F88BF4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14_ Percentagem de alunos pelo grau de escolaridade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7D8EBD-8B0A-F1CB-FCD8-D3D1B98B8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39197"/>
            <a:ext cx="6324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725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D21BC-1F8C-48F8-9AEF-79FAEE7F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2766BA1-9CA9-46F6-8D45-A3B095B67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15_ Formando mais velho (masculino), desempregado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0542D6-329F-60F2-6D24-C1447725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54078"/>
            <a:ext cx="11230892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8780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D0022-253F-4DB8-9DCE-7B5A1C3A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4561D9-6E7F-4249-9521-0506D48C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16_ Formandas (Feminino) cuja idade coincide com o valor das média da idade global e que se encontrem empregadas?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46A856-112A-997D-CE56-17CE49CC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60513"/>
            <a:ext cx="11361683" cy="19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776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D0022-253F-4DB8-9DCE-7B5A1C3A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4561D9-6E7F-4249-9521-0506D48C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17_ Formandos (Masculino) com habilitação superior cujo nome e apelido sejam idênticos.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CDC7DD-248C-B7E9-FFD8-D9E0D1A4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30575"/>
            <a:ext cx="3899338" cy="35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957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0191A-DE06-497F-8A35-CB8BC3DE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68F990-C8AD-4915-9C47-6913AFCED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18_ Relação de aniversariantes cujas datas de aniversário não são únicas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D82AB6-49D8-141C-544D-5024235B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28753"/>
            <a:ext cx="7789316" cy="37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3762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0191A-DE06-497F-8A35-CB8BC3DE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68F990-C8AD-4915-9C47-6913AFCED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19_ Diferença de idade em anos entre o formando mais novo e o formando mais velho.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7AAA0F-86D6-96CF-06F8-B36457BA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56769"/>
            <a:ext cx="15240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08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(terminologia)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64301C-9F9A-62AE-0F72-12CC9FB3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31" y="1926861"/>
            <a:ext cx="5132221" cy="44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54AF0-8F46-4273-BFEF-0E70E1AE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Ferramenta de texto para escrever SQL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945019-7EC4-41B9-9614-C4674D09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Bloco de notas</a:t>
            </a:r>
          </a:p>
          <a:p>
            <a:r>
              <a:rPr lang="pt-PT" dirty="0" err="1"/>
              <a:t>Brackets</a:t>
            </a:r>
            <a:endParaRPr lang="pt-PT" dirty="0"/>
          </a:p>
          <a:p>
            <a:r>
              <a:rPr lang="pt-PT" dirty="0">
                <a:highlight>
                  <a:srgbClr val="FFFF00"/>
                </a:highlight>
              </a:rPr>
              <a:t>Visual </a:t>
            </a:r>
            <a:r>
              <a:rPr lang="pt-PT" dirty="0" err="1">
                <a:highlight>
                  <a:srgbClr val="FFFF00"/>
                </a:highlight>
              </a:rPr>
              <a:t>Code</a:t>
            </a:r>
            <a:r>
              <a:rPr lang="pt-PT" dirty="0">
                <a:highlight>
                  <a:srgbClr val="FFFF00"/>
                </a:highlight>
              </a:rPr>
              <a:t> -- </a:t>
            </a:r>
            <a:r>
              <a:rPr lang="pt-PT" dirty="0" err="1">
                <a:highlight>
                  <a:srgbClr val="FFFF00"/>
                </a:highlight>
              </a:rPr>
              <a:t>intelsense</a:t>
            </a:r>
            <a:endParaRPr lang="pt-PT" dirty="0">
              <a:highlight>
                <a:srgbClr val="FFFF00"/>
              </a:highlight>
            </a:endParaRPr>
          </a:p>
          <a:p>
            <a:r>
              <a:rPr lang="pt-PT" dirty="0" err="1"/>
              <a:t>Noted</a:t>
            </a:r>
            <a:r>
              <a:rPr lang="pt-PT" dirty="0"/>
              <a:t> </a:t>
            </a:r>
            <a:r>
              <a:rPr lang="pt-PT" dirty="0" err="1"/>
              <a:t>pad</a:t>
            </a:r>
            <a:r>
              <a:rPr lang="pt-PT" dirty="0"/>
              <a:t>++</a:t>
            </a:r>
          </a:p>
          <a:p>
            <a:r>
              <a:rPr lang="pt-P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9074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Acesso à Base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BF225A-49CE-5A5D-2D25-51DD8476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0917"/>
            <a:ext cx="7442663" cy="35322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7ECF76-4B07-C332-65FA-78F55F7FD28A}"/>
              </a:ext>
            </a:extLst>
          </p:cNvPr>
          <p:cNvSpPr txBox="1"/>
          <p:nvPr/>
        </p:nvSpPr>
        <p:spPr>
          <a:xfrm>
            <a:off x="609599" y="5998807"/>
            <a:ext cx="744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Dados para login enviados pelo teams individualmente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E9CB06-4F0B-32C3-BD59-A7B46C5A4A90}"/>
              </a:ext>
            </a:extLst>
          </p:cNvPr>
          <p:cNvSpPr txBox="1"/>
          <p:nvPr/>
        </p:nvSpPr>
        <p:spPr>
          <a:xfrm>
            <a:off x="609598" y="5498068"/>
            <a:ext cx="744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Acesso à base de dados: </a:t>
            </a:r>
            <a:r>
              <a:rPr lang="pt-PT" dirty="0" err="1">
                <a:hlinkClick r:id="rId3"/>
              </a:rPr>
              <a:t>phpMyAdmin</a:t>
            </a:r>
            <a:r>
              <a:rPr lang="pt-PT" dirty="0">
                <a:hlinkClick r:id="rId3"/>
              </a:rPr>
              <a:t> (artincode.pt)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1739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Acesso à Base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17ECF76-4B07-C332-65FA-78F55F7FD28A}"/>
              </a:ext>
            </a:extLst>
          </p:cNvPr>
          <p:cNvSpPr txBox="1"/>
          <p:nvPr/>
        </p:nvSpPr>
        <p:spPr>
          <a:xfrm>
            <a:off x="609599" y="5998807"/>
            <a:ext cx="744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Entrar na base de dados apenas clicando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1CE9BD-04DF-AAA8-F385-4CDDD22B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920258"/>
            <a:ext cx="7167239" cy="37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Horário, assiduidade e outras considerações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0" y="2132857"/>
            <a:ext cx="11466351" cy="3916363"/>
          </a:xfrm>
        </p:spPr>
        <p:txBody>
          <a:bodyPr>
            <a:normAutofit fontScale="92500" lnSpcReduction="20000"/>
          </a:bodyPr>
          <a:lstStyle/>
          <a:p>
            <a:r>
              <a:rPr lang="pt-PT" dirty="0"/>
              <a:t>Carga horária 60 horas (Presença obrigatória: 90% (54 horas))</a:t>
            </a:r>
          </a:p>
          <a:p>
            <a:r>
              <a:rPr lang="pt-PT" dirty="0"/>
              <a:t>Toda a formação é síncrona sendo a sua presença obrigatória</a:t>
            </a:r>
          </a:p>
          <a:p>
            <a:r>
              <a:rPr lang="pt-PT" dirty="0"/>
              <a:t>A assiduidade e pontualidade são registadas por unidades de 15 minutos</a:t>
            </a:r>
          </a:p>
          <a:p>
            <a:r>
              <a:rPr lang="pt-PT" dirty="0"/>
              <a:t>A formação tem inicio às 19.00 e termina às 23.00 com intervalo de 20 minutos para descanso</a:t>
            </a:r>
          </a:p>
          <a:p>
            <a:r>
              <a:rPr lang="pt-PT" dirty="0"/>
              <a:t>O horário está publicado no portal do formando e partilhado no calendário do TEAMS</a:t>
            </a:r>
          </a:p>
          <a:p>
            <a:r>
              <a:rPr lang="pt-PT" dirty="0"/>
              <a:t>É da responsabilidade do formando garantir todas as condições técnicas para a participação na formação</a:t>
            </a:r>
          </a:p>
          <a:p>
            <a:r>
              <a:rPr lang="pt-PT" dirty="0"/>
              <a:t>No momento de avaliação final (ficha de avaliação) o formando tem a obrigação de manter a sua webcam e microfone ligados durante toda a prova.</a:t>
            </a:r>
          </a:p>
          <a:p>
            <a:r>
              <a:rPr lang="pt-PT" dirty="0"/>
              <a:t>As faltas só precisam de ser justificadas por uma questão de cortesia com o formador.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1847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Como implementar o SQL – 1 Na caixa de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C32749-4C7A-40DB-7328-D537D7E9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" y="1920765"/>
            <a:ext cx="9266502" cy="3292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A6BFBB1-F544-D635-B510-85AB9E0E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520" y="4333876"/>
            <a:ext cx="10191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7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Como implementar o SQL – 2 Na consola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1468F4-4115-5BEB-69DB-EA5B63EB6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3157702"/>
            <a:ext cx="45148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4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Como implementar o SQL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BC7CCB-A1E0-5747-35A6-C2F72648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69627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8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de uma </a:t>
            </a:r>
            <a:r>
              <a:rPr lang="pt-PT" sz="2800" b="1" dirty="0" err="1"/>
              <a:t>Query</a:t>
            </a:r>
            <a:r>
              <a:rPr lang="pt-PT" sz="2800" b="1" dirty="0"/>
              <a:t> sem invocar tabelas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86E1CF-0C5D-DDE8-AAA1-8AA0836F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10905"/>
            <a:ext cx="35909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18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simples de uma </a:t>
            </a:r>
            <a:r>
              <a:rPr lang="pt-PT" sz="2800" b="1" dirty="0" err="1"/>
              <a:t>query</a:t>
            </a:r>
            <a:endParaRPr lang="pt-PT" sz="28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0539FD-EB91-4425-16C9-31D5B584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22" y="2133600"/>
            <a:ext cx="1869649" cy="9769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B0958EE-7376-3E9A-752E-03335066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13853"/>
            <a:ext cx="5110444" cy="19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0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de uma </a:t>
            </a:r>
            <a:r>
              <a:rPr lang="pt-PT" sz="2800" b="1" dirty="0" err="1"/>
              <a:t>Query</a:t>
            </a:r>
            <a:r>
              <a:rPr lang="pt-PT" sz="2800" b="1" dirty="0"/>
              <a:t> sem invocar tabelas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0A9AC8-9F94-9EE6-86DA-989BE457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1259"/>
            <a:ext cx="88392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90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de uma </a:t>
            </a:r>
            <a:r>
              <a:rPr lang="pt-PT" sz="2800" b="1" dirty="0" err="1"/>
              <a:t>Query</a:t>
            </a:r>
            <a:r>
              <a:rPr lang="pt-PT" sz="2800" b="1" dirty="0"/>
              <a:t> sem invocar tabelas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DB57D6-F2C1-ABAB-D4DE-727ECB3C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" y="2305630"/>
            <a:ext cx="30670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15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Exercício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F588ED-1FFA-5639-CAE7-4B62E80A8460}"/>
              </a:ext>
            </a:extLst>
          </p:cNvPr>
          <p:cNvSpPr txBox="1"/>
          <p:nvPr/>
        </p:nvSpPr>
        <p:spPr>
          <a:xfrm>
            <a:off x="523783" y="1978300"/>
            <a:ext cx="1139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Tendo como ponto de partida o exemplo apresentado, altero o seu SQL de modo a obter o seguinte resultado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948093-6F3D-F055-5DCA-AB0CBE28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3" y="2729841"/>
            <a:ext cx="5172075" cy="10191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9CA4B43-1F96-2E32-238F-45FD3605FF43}"/>
              </a:ext>
            </a:extLst>
          </p:cNvPr>
          <p:cNvSpPr txBox="1"/>
          <p:nvPr/>
        </p:nvSpPr>
        <p:spPr>
          <a:xfrm>
            <a:off x="6111265" y="3429000"/>
            <a:ext cx="76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v_01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6E3FCE-7A01-6E37-D04D-2035BC612D9D}"/>
              </a:ext>
            </a:extLst>
          </p:cNvPr>
          <p:cNvSpPr txBox="1"/>
          <p:nvPr/>
        </p:nvSpPr>
        <p:spPr>
          <a:xfrm>
            <a:off x="523783" y="4510368"/>
            <a:ext cx="1139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0" i="0" u="none" strike="noStrike" dirty="0">
                <a:solidFill>
                  <a:srgbClr val="770088"/>
                </a:solidFill>
                <a:effectLst/>
                <a:latin typeface="Courier New" panose="02070309020205020404" pitchFamily="49" charset="0"/>
                <a:hlinkClick r:id="rId3"/>
              </a:rPr>
              <a:t>SELECT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i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i="0" dirty="0">
                <a:solidFill>
                  <a:srgbClr val="770088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n1, </a:t>
            </a:r>
            <a:r>
              <a:rPr lang="pt-PT" b="0" i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i="0" dirty="0">
                <a:solidFill>
                  <a:srgbClr val="770088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n2, </a:t>
            </a:r>
            <a:r>
              <a:rPr lang="pt-PT" b="0" i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b="0" i="0" dirty="0">
                <a:solidFill>
                  <a:srgbClr val="FF00FF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pt-PT" b="0" i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i="0" dirty="0">
                <a:solidFill>
                  <a:srgbClr val="770088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i="0" dirty="0">
                <a:solidFill>
                  <a:srgbClr val="AA1111"/>
                </a:solidFill>
                <a:effectLst/>
                <a:latin typeface="Courier New" panose="02070309020205020404" pitchFamily="49" charset="0"/>
              </a:rPr>
              <a:t>'n1+n2'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;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22430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F4B253-18DA-3CC5-27D3-FD991821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97448"/>
            <a:ext cx="5081471" cy="40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1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03CD3-1A33-0913-D646-1BAC2D1D2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935561"/>
            <a:ext cx="3371850" cy="43624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2CD692-30C5-8565-E8DE-9D8B9C2D9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954610"/>
            <a:ext cx="2914650" cy="42386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1434CF6-878A-AD7A-621C-CFD9F84C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66" y="1935561"/>
            <a:ext cx="33909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2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Avaliação ao módulo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0" y="2132857"/>
            <a:ext cx="11466351" cy="3916363"/>
          </a:xfrm>
        </p:spPr>
        <p:txBody>
          <a:bodyPr>
            <a:normAutofit/>
          </a:bodyPr>
          <a:lstStyle/>
          <a:p>
            <a:r>
              <a:rPr lang="pt-PT" dirty="0"/>
              <a:t>Realização e entrega dentro dos prazos de 75% das tarefas propostas (40% da nota final)</a:t>
            </a:r>
          </a:p>
          <a:p>
            <a:r>
              <a:rPr lang="pt-PT" dirty="0"/>
              <a:t>Ficha de trabalho final (50% da nota final com nota mínima de 8 valores em 20)</a:t>
            </a:r>
          </a:p>
          <a:p>
            <a:r>
              <a:rPr lang="pt-PT" dirty="0"/>
              <a:t>Autoavaliação (10% da nota final)</a:t>
            </a:r>
          </a:p>
        </p:txBody>
      </p:sp>
    </p:spTree>
    <p:extLst>
      <p:ext uri="{BB962C8B-B14F-4D97-AF65-F5344CB8AC3E}">
        <p14:creationId xmlns:p14="http://schemas.microsoft.com/office/powerpoint/2010/main" val="349648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5A8948-85EE-5351-014E-9C70A23D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608" y="1945423"/>
            <a:ext cx="4748868" cy="10144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637376-91C2-6A68-BDD7-0C86A2C9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4" y="1945423"/>
            <a:ext cx="58102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14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DF3AE-6A06-4BA4-8447-47E456156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 coluna1, coluna2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21CBAA-10A5-2D9E-CF38-E9E22932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2963"/>
            <a:ext cx="107727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3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26D15-048F-4B70-AF2E-B11C4774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 *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7657E8-7D10-9A90-21EC-062AF8E8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2962"/>
            <a:ext cx="8801100" cy="4314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DE9A35-7C46-9BFA-58CA-52C37740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05319"/>
            <a:ext cx="10848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75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AFC9-28B3-4F48-8D52-7A26C2CC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 DISTINCT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C6CCA5-3970-857D-CB7B-01B86213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1" y="1973802"/>
            <a:ext cx="4734757" cy="42987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B96B3A4-1735-D776-F8CA-F5D31DB18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717" y="3006349"/>
            <a:ext cx="5984211" cy="25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40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AE9AB-6C77-48D1-9A34-6353D1FB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WHERE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D8F59B-6F93-2377-688C-B2377474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95" y="2944442"/>
            <a:ext cx="3590925" cy="6191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6BECC16-4EFA-0E5A-3390-F9CE20B8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395" y="3839386"/>
            <a:ext cx="3914775" cy="5619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E0A768F-B7C7-C3F0-35EF-5EC67CDAA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95" y="4757705"/>
            <a:ext cx="3810000" cy="5334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67D52AD-440B-9473-533D-9D04221EB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395" y="5572125"/>
            <a:ext cx="4133850" cy="5905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2C1ECE-5D80-009F-9C2E-ADD2F49B2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82012"/>
            <a:ext cx="52197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CD7F2-CE07-4D48-BEEA-D426AD6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WHERE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4C9C6EE-712F-D116-13C9-01638303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67" y="2567139"/>
            <a:ext cx="5455051" cy="3621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42C319-F4E3-4688-E7E3-CBF8EADA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28251"/>
            <a:ext cx="5356302" cy="42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8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CD7F2-CE07-4D48-BEEA-D426AD6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WHERE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4C9C6EE-712F-D116-13C9-01638303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54" y="2016475"/>
            <a:ext cx="4255363" cy="282504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B274127-180A-9E48-DA1F-B1F2169E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54" y="5023143"/>
            <a:ext cx="8839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6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2F49B-85F6-4723-96B0-FF41A2B7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Operadores relacionais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6D7B0E-B2B7-7D8F-6225-3A638E74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98" y="1892301"/>
            <a:ext cx="4857970" cy="8792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622A3F4-54AF-481F-EEE2-8E43181E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97" y="2897581"/>
            <a:ext cx="8015564" cy="10628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3220B75-ED6F-3C94-9850-1CC25918E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97" y="4022273"/>
            <a:ext cx="8201561" cy="110712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CD069E5-518C-7D1A-3E2C-87715D236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97" y="5335386"/>
            <a:ext cx="5757035" cy="10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9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85302-1C47-4DCC-9B94-E4F437C5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relacionais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FE7F8A-4DCA-157C-2E69-179CD897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1" y="1906787"/>
            <a:ext cx="7879177" cy="10355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C483E22-DD3E-06A8-61C2-35BC9451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1" y="3049787"/>
            <a:ext cx="5721681" cy="104422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74C04A2-B131-69F9-2B2B-BF652ED06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1" y="4227741"/>
            <a:ext cx="5644011" cy="10010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B52FC91-D76A-9007-9564-C3E2F8E6C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1" y="5362546"/>
            <a:ext cx="7861917" cy="10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1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C35F2AB6-EEA5-40A8-BEF2-3D3C6C3D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BETWEEN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22919A-3723-149F-F5CD-4D227635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83" y="2108879"/>
            <a:ext cx="7128097" cy="905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0A72F19-1DD8-0CF0-9EA3-6E14F16D9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3" y="3133353"/>
            <a:ext cx="7012004" cy="9132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9D341B8-9D25-31E2-E010-1EEA33203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83" y="4165566"/>
            <a:ext cx="5100343" cy="959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6DA58C-DD86-CAFC-942B-0241E7384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83" y="5261232"/>
            <a:ext cx="7159055" cy="9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é o SQL?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SQL significa </a:t>
            </a:r>
            <a:r>
              <a:rPr lang="pt-PT" dirty="0" err="1"/>
              <a:t>Structured</a:t>
            </a:r>
            <a:r>
              <a:rPr lang="pt-PT" dirty="0"/>
              <a:t> </a:t>
            </a:r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Language</a:t>
            </a:r>
            <a:r>
              <a:rPr lang="pt-PT" dirty="0"/>
              <a:t>;</a:t>
            </a:r>
          </a:p>
          <a:p>
            <a:r>
              <a:rPr lang="pt-PT" dirty="0"/>
              <a:t>É uma linguagem padrão ANSI desde 1986 - (</a:t>
            </a:r>
            <a:r>
              <a:rPr lang="pt-PT" dirty="0" err="1"/>
              <a:t>American</a:t>
            </a:r>
            <a:r>
              <a:rPr lang="pt-PT" dirty="0"/>
              <a:t> </a:t>
            </a:r>
            <a:r>
              <a:rPr lang="pt-PT" dirty="0" err="1"/>
              <a:t>National</a:t>
            </a:r>
            <a:r>
              <a:rPr lang="pt-PT" dirty="0"/>
              <a:t> Standards </a:t>
            </a:r>
            <a:r>
              <a:rPr lang="pt-PT" dirty="0" err="1"/>
              <a:t>Institute</a:t>
            </a:r>
            <a:r>
              <a:rPr lang="pt-PT" dirty="0"/>
              <a:t>);</a:t>
            </a:r>
          </a:p>
          <a:p>
            <a:r>
              <a:rPr lang="pt-PT" dirty="0"/>
              <a:t>O SQL é utilizado em Sistemas de Gestão de Base de Dados:</a:t>
            </a:r>
          </a:p>
          <a:p>
            <a:pPr lvl="1"/>
            <a:r>
              <a:rPr lang="pt-PT" dirty="0" err="1"/>
              <a:t>MySQL</a:t>
            </a:r>
            <a:endParaRPr lang="pt-PT" dirty="0"/>
          </a:p>
          <a:p>
            <a:pPr lvl="1"/>
            <a:r>
              <a:rPr lang="pt-PT" dirty="0"/>
              <a:t>SQL Server</a:t>
            </a:r>
          </a:p>
          <a:p>
            <a:pPr lvl="1"/>
            <a:r>
              <a:rPr lang="pt-PT" dirty="0"/>
              <a:t>MS Access</a:t>
            </a:r>
          </a:p>
          <a:p>
            <a:pPr lvl="1"/>
            <a:r>
              <a:rPr lang="pt-PT" dirty="0"/>
              <a:t>Oracle</a:t>
            </a:r>
          </a:p>
          <a:p>
            <a:pPr lvl="1"/>
            <a:r>
              <a:rPr lang="pt-PT" dirty="0" err="1"/>
              <a:t>PostgreSQL</a:t>
            </a:r>
            <a:endParaRPr lang="pt-PT" dirty="0"/>
          </a:p>
          <a:p>
            <a:pPr lvl="1"/>
            <a:r>
              <a:rPr lang="pt-PT" dirty="0"/>
              <a:t>… outros</a:t>
            </a:r>
          </a:p>
        </p:txBody>
      </p:sp>
    </p:spTree>
    <p:extLst>
      <p:ext uri="{BB962C8B-B14F-4D97-AF65-F5344CB8AC3E}">
        <p14:creationId xmlns:p14="http://schemas.microsoft.com/office/powerpoint/2010/main" val="643595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50727-0BDB-46B5-9B16-F05709E1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IN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EBB945-AFA7-2500-38B3-59F27B6F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8876"/>
            <a:ext cx="62674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6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50727-0BDB-46B5-9B16-F05709E1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IN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77F1E2-4185-5E42-520A-B7F2FF53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43523"/>
            <a:ext cx="94773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2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50727-0BDB-46B5-9B16-F05709E1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IN (</a:t>
            </a:r>
            <a:r>
              <a:rPr lang="pt-PT" dirty="0"/>
              <a:t>NOT)</a:t>
            </a:r>
            <a:endParaRPr lang="pt-PT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1D1C28-FFB5-8251-9AA8-1B0ED0C5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59412"/>
            <a:ext cx="98869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08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B0873-FFEC-40A0-A537-9305024B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LIKE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38ECCF-E3D8-858F-641F-9C7E13295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93832"/>
            <a:ext cx="62484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B0873-FFEC-40A0-A537-9305024B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LIKE (NOT)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A75001-6448-8CBE-3778-78D007AB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71969"/>
            <a:ext cx="67437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6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33B10-D96F-4780-9CBF-422E1605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LIKE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10799A-4A5B-57D8-092C-01F6BE8E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00" y="2133600"/>
            <a:ext cx="63817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03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16DA5-65F7-405E-9567-DEF8C675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Cláusula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16D52FA7-20D6-4819-83FC-0408609B6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484511"/>
              </p:ext>
            </p:extLst>
          </p:nvPr>
        </p:nvGraphicFramePr>
        <p:xfrm>
          <a:off x="2817922" y="2890946"/>
          <a:ext cx="52578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0104654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181622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189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 and 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17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8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5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52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684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16DA5-65F7-405E-9567-DEF8C675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Cláusula </a:t>
            </a:r>
            <a:r>
              <a:rPr lang="pt-PT" b="1" dirty="0"/>
              <a:t>OR</a:t>
            </a:r>
            <a:r>
              <a:rPr lang="pt-PT" dirty="0"/>
              <a:t> 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731AD138-77DE-4158-9972-4C15E1DF69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208188"/>
              </p:ext>
            </p:extLst>
          </p:nvPr>
        </p:nvGraphicFramePr>
        <p:xfrm>
          <a:off x="2402151" y="3077715"/>
          <a:ext cx="52578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0104654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181622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189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 </a:t>
                      </a:r>
                      <a:r>
                        <a:rPr lang="pt-PT" sz="2400" dirty="0" err="1"/>
                        <a:t>or</a:t>
                      </a:r>
                      <a:r>
                        <a:rPr lang="pt-PT" sz="2400" dirty="0"/>
                        <a:t> 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17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8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45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52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412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2ED0D-FF7C-49E8-95C8-A1AEAD6F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Relembrando a tabela curso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BDCA87-C56F-C518-7271-DD64E650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2012"/>
            <a:ext cx="52197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4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5B43-C681-43EA-80FA-729A3825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OR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5781FB-26FE-4099-1926-06068816D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90439"/>
            <a:ext cx="9925050" cy="29622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2596B32-25F5-1DC1-7C56-73E490D7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277" y="3084948"/>
            <a:ext cx="2889835" cy="23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4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se pode fazer com SQL?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Criar </a:t>
            </a:r>
            <a:r>
              <a:rPr lang="pt-PT" b="1" dirty="0"/>
              <a:t>bases de dados </a:t>
            </a:r>
            <a:r>
              <a:rPr lang="pt-PT" dirty="0"/>
              <a:t>(BD);</a:t>
            </a:r>
          </a:p>
          <a:p>
            <a:r>
              <a:rPr lang="pt-PT" dirty="0"/>
              <a:t>Criar </a:t>
            </a:r>
            <a:r>
              <a:rPr lang="pt-PT" b="1" dirty="0"/>
              <a:t>tabelas</a:t>
            </a:r>
            <a:r>
              <a:rPr lang="pt-PT" dirty="0"/>
              <a:t> numa BD;</a:t>
            </a:r>
          </a:p>
          <a:p>
            <a:r>
              <a:rPr lang="pt-PT" b="1" dirty="0"/>
              <a:t>Inserir</a:t>
            </a:r>
            <a:r>
              <a:rPr lang="pt-PT" dirty="0"/>
              <a:t> registos (dados) numa BD;</a:t>
            </a:r>
          </a:p>
          <a:p>
            <a:r>
              <a:rPr lang="pt-PT" b="1" dirty="0"/>
              <a:t>Recuperar</a:t>
            </a:r>
            <a:r>
              <a:rPr lang="pt-PT" dirty="0"/>
              <a:t> (obter) dados de uma BD;</a:t>
            </a:r>
          </a:p>
          <a:p>
            <a:r>
              <a:rPr lang="pt-PT" b="1" dirty="0"/>
              <a:t>Atualizar</a:t>
            </a:r>
            <a:r>
              <a:rPr lang="pt-PT" dirty="0"/>
              <a:t> dados de uma BD;</a:t>
            </a:r>
          </a:p>
          <a:p>
            <a:r>
              <a:rPr lang="pt-PT" b="1" dirty="0"/>
              <a:t>Apagar</a:t>
            </a:r>
            <a:r>
              <a:rPr lang="pt-PT" dirty="0"/>
              <a:t> dados de uma BD;</a:t>
            </a:r>
          </a:p>
          <a:p>
            <a:r>
              <a:rPr lang="pt-PT" dirty="0"/>
              <a:t>Criar </a:t>
            </a:r>
            <a:r>
              <a:rPr lang="pt-PT" b="1" dirty="0"/>
              <a:t>procedimentos</a:t>
            </a:r>
            <a:r>
              <a:rPr lang="pt-PT" dirty="0"/>
              <a:t> dados numa BD;</a:t>
            </a:r>
          </a:p>
          <a:p>
            <a:r>
              <a:rPr lang="pt-PT" dirty="0"/>
              <a:t>Criar </a:t>
            </a:r>
            <a:r>
              <a:rPr lang="pt-PT" b="1" dirty="0" err="1"/>
              <a:t>views</a:t>
            </a:r>
            <a:r>
              <a:rPr lang="pt-PT" dirty="0"/>
              <a:t> numa BD;</a:t>
            </a:r>
          </a:p>
          <a:p>
            <a:r>
              <a:rPr lang="pt-PT" dirty="0"/>
              <a:t>Definir </a:t>
            </a:r>
            <a:r>
              <a:rPr lang="pt-PT" b="1" dirty="0"/>
              <a:t>permissões</a:t>
            </a:r>
            <a:r>
              <a:rPr lang="pt-PT" dirty="0"/>
              <a:t> em tabelas, procedimentos e vistas numa BD;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0793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D566E-D88A-47B0-B533-64F787FE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OR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865C4-922B-D3E5-92CF-90CA9A99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15" y="2424112"/>
            <a:ext cx="9906000" cy="2009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5AC70E2-46A6-0E62-BA5D-E678640A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50004"/>
            <a:ext cx="3707876" cy="303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03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20963-745D-4BBF-B779-6A7F585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07D097-924F-F447-2DBC-0F918A02B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1" y="1981003"/>
            <a:ext cx="9420225" cy="11049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D5D861-9CB5-3397-EB8C-C0D4B413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24003"/>
            <a:ext cx="3707876" cy="303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77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234C7-94BB-48CF-AE09-F1794374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1D31AB-5A5A-7ADD-8E45-241842A4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09385"/>
            <a:ext cx="9658350" cy="13716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0C599BF-F39C-DAC9-E7E0-9C6B1821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596" y="1915942"/>
            <a:ext cx="5064354" cy="41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41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B3E19-8189-4B54-A69D-33806212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9F70A9-B56B-5E75-7CFB-C86EF671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79404"/>
            <a:ext cx="97821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43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B49CC-9BF1-42CC-85F7-6C0B2BE4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ORDER BY - </a:t>
            </a:r>
            <a:r>
              <a:rPr lang="pt-PT" dirty="0"/>
              <a:t>Ordenação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C966FB-06D8-7B4C-2E3D-4D86696A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0820"/>
            <a:ext cx="5276850" cy="43529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5D3292-B1C1-09BE-AFB0-3774DAB8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49" y="2133600"/>
            <a:ext cx="4432290" cy="36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25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B49CC-9BF1-42CC-85F7-6C0B2BE4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ORDER BY - </a:t>
            </a:r>
            <a:r>
              <a:rPr lang="pt-PT" dirty="0"/>
              <a:t>Ordenação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D48088-1763-0E60-B024-122DC75D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0" y="2022240"/>
            <a:ext cx="6667500" cy="43910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BD6373-BED4-C5CC-E3BC-EAD37534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723" y="3039876"/>
            <a:ext cx="3427677" cy="28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85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A1542-73A5-4D88-8DDF-AD6B6638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ORDER BY ASC, DESC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D4F216-1A81-3468-3216-8B9C841F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22088"/>
            <a:ext cx="68294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4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56DEE-BDF0-498D-A96E-3B35DEF4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LIMIT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ED90AE-BE3A-AA94-51D7-9541528B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1" y="3333749"/>
            <a:ext cx="5391150" cy="2705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6B1D803-7957-755C-CA81-4B8B59A6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11" y="3333749"/>
            <a:ext cx="52006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16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56DEE-BDF0-498D-A96E-3B35DEF4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LIMIT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B13FAB-786F-7292-5D54-638CBDC7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238" y="3209925"/>
            <a:ext cx="5248275" cy="2657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53A145A-96A9-2FF5-128C-0B4FEFEE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18" y="3209925"/>
            <a:ext cx="52006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0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98763-744E-4219-9DF5-1FD60D91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Min()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0D78FFB-9887-D8A3-D77A-176DDD7B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8" y="2188700"/>
            <a:ext cx="3048000" cy="13979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D2E4801-7402-B0AD-3067-56DB8967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18" y="3861792"/>
            <a:ext cx="5759668" cy="177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2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095D5-A0E4-4520-8B0B-58B606EE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Apesar de o SQL ser um padrão…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B12D40-E81D-4673-9EC4-A93D8A94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Apesar do SQL ser um padrão ANSI e ISO existem diferentes versões da linguagem.</a:t>
            </a:r>
          </a:p>
          <a:p>
            <a:r>
              <a:rPr lang="pt-PT" dirty="0"/>
              <a:t>Apesar de tudo, a maioria dos comandos (SELECT, UPDATE, DELETE, INSERT, WHERE) são de certa forma semelhantes.</a:t>
            </a:r>
          </a:p>
          <a:p>
            <a:r>
              <a:rPr lang="pt-PT" dirty="0"/>
              <a:t>Quase todos os SGBD (programas) têm as suas próprias extensões proprietárias.</a:t>
            </a:r>
          </a:p>
        </p:txBody>
      </p:sp>
    </p:spTree>
    <p:extLst>
      <p:ext uri="{BB962C8B-B14F-4D97-AF65-F5344CB8AC3E}">
        <p14:creationId xmlns:p14="http://schemas.microsoft.com/office/powerpoint/2010/main" val="1095476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98763-744E-4219-9DF5-1FD60D91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MAX()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E6B366-CCCC-BD0B-6751-E8DFB3B6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50" y="1300655"/>
            <a:ext cx="3875050" cy="45720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A06D49-B128-B96A-28BA-1517F63D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18" y="2253829"/>
            <a:ext cx="2900855" cy="13328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85F062-2337-F31E-DE36-A0E52F13C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18" y="4043363"/>
            <a:ext cx="5061070" cy="16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28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98763-744E-4219-9DF5-1FD60D91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MAX()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E6B366-CCCC-BD0B-6751-E8DFB3B6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577" y="1562100"/>
            <a:ext cx="3875050" cy="45720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A06D49-B128-B96A-28BA-1517F63D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38519"/>
            <a:ext cx="2900855" cy="133282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31FFD5-C51E-F61E-1A8A-5772DEA34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25" y="3360060"/>
            <a:ext cx="3875050" cy="136434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3BE9629-1EB4-F4DD-23DB-93D1F05EC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25" y="4930568"/>
            <a:ext cx="6197327" cy="130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63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0E422-8B9E-4FCF-BB99-3F75847E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Count</a:t>
            </a:r>
            <a:r>
              <a:rPr lang="pt-PT" b="1" dirty="0"/>
              <a:t>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BB6FE-94EC-6672-CC6C-38C4926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" y="2133600"/>
            <a:ext cx="666744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90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180CC-9906-4BF1-B063-9013AC63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AVG()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1658E2-0159-BBD0-8105-0E80554A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48577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17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180CC-9906-4BF1-B063-9013AC63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AVG()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2A851A-D259-7407-1586-0B042AD5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3682"/>
            <a:ext cx="6454830" cy="43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976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549F3-E0F6-4D9C-AAE4-FDEBFD39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SUM()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90F79B-04A8-D1C3-A83A-CB1D77629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33423"/>
            <a:ext cx="5086530" cy="16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32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549F3-E0F6-4D9C-AAE4-FDEBFD39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SUM()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443972-201D-3EC2-9E2E-453CA9B5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80772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43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549F3-E0F6-4D9C-AAE4-FDEBFD39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SUM()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19152-3D2E-5DC6-5749-39854E2D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7340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18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3E60E-34F4-4780-BC6B-E953F49A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5C068B-C855-4F0C-A73D-F686B9E1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operador LIKE é utilizado para pesquisar um padrão dentro de uma coluna;</a:t>
            </a:r>
          </a:p>
          <a:p>
            <a:r>
              <a:rPr lang="pt-PT" dirty="0"/>
              <a:t>Podem ser usado em simultâneo com os símbolos (</a:t>
            </a:r>
            <a:r>
              <a:rPr lang="pt-PT" dirty="0" err="1"/>
              <a:t>wildcards</a:t>
            </a:r>
            <a:r>
              <a:rPr lang="pt-PT" dirty="0"/>
              <a:t>) % (percentagem) e _ (</a:t>
            </a:r>
            <a:r>
              <a:rPr lang="pt-PT" dirty="0" err="1"/>
              <a:t>underscore</a:t>
            </a:r>
            <a:r>
              <a:rPr lang="pt-PT" dirty="0"/>
              <a:t>);</a:t>
            </a:r>
          </a:p>
          <a:p>
            <a:r>
              <a:rPr lang="pt-PT" dirty="0"/>
              <a:t>O símbolo percentagem ( % ) representa nenhum, um ou múltiplos caracteres;</a:t>
            </a:r>
          </a:p>
          <a:p>
            <a:r>
              <a:rPr lang="pt-PT" dirty="0"/>
              <a:t>O símbolo </a:t>
            </a:r>
            <a:r>
              <a:rPr lang="pt-PT" dirty="0" err="1"/>
              <a:t>underscore</a:t>
            </a:r>
            <a:r>
              <a:rPr lang="pt-PT" dirty="0"/>
              <a:t> ( _ ) representa um único caracter;</a:t>
            </a:r>
          </a:p>
          <a:p>
            <a:r>
              <a:rPr lang="pt-PT" dirty="0"/>
              <a:t>Se usarmos dois símbolos </a:t>
            </a:r>
            <a:r>
              <a:rPr lang="pt-PT" dirty="0" err="1"/>
              <a:t>underscore</a:t>
            </a:r>
            <a:r>
              <a:rPr lang="pt-PT" dirty="0"/>
              <a:t> seguido ( __ ) estamos a procurar dois caracteres. </a:t>
            </a:r>
          </a:p>
        </p:txBody>
      </p:sp>
    </p:spTree>
    <p:extLst>
      <p:ext uri="{BB962C8B-B14F-4D97-AF65-F5344CB8AC3E}">
        <p14:creationId xmlns:p14="http://schemas.microsoft.com/office/powerpoint/2010/main" val="504500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1ECD9-3B19-473C-B124-65B1F7E9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195513"/>
            <a:ext cx="10845800" cy="677108"/>
          </a:xfrm>
        </p:spPr>
        <p:txBody>
          <a:bodyPr/>
          <a:lstStyle/>
          <a:p>
            <a:r>
              <a:rPr lang="pt-PT" dirty="0"/>
              <a:t>Programação em </a:t>
            </a:r>
            <a:r>
              <a:rPr lang="pt-PT" b="1" dirty="0"/>
              <a:t>SQL - Iniciação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2B70D20-030F-4825-AB42-F0D3CCD8A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PT" sz="3200" dirty="0"/>
              <a:t>Exercícios 1 a 7</a:t>
            </a:r>
            <a:br>
              <a:rPr lang="pt-PT" sz="3200" dirty="0"/>
            </a:b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87900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D0612-9755-444A-A9FB-99996317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1175565"/>
            <a:ext cx="10909640" cy="124939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Estrutura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tabela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071543-7E53-4813-B772-FF9A9458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983039"/>
            <a:ext cx="11548872" cy="288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54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1ECD9-3B19-473C-B124-65B1F7E9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2B70D20-030F-4825-AB42-F0D3CCD8A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>
            <a:no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1_ Quantos cursos estão registados na </a:t>
            </a:r>
            <a:r>
              <a:rPr lang="pt-PT" sz="3200" dirty="0">
                <a:solidFill>
                  <a:srgbClr val="000000"/>
                </a:solidFill>
                <a:latin typeface="Arial" panose="020B0604020202020204" pitchFamily="34" charset="0"/>
              </a:rPr>
              <a:t>tabela curso</a:t>
            </a:r>
            <a:r>
              <a:rPr lang="pt-PT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pt-PT" sz="3200" b="0" dirty="0">
              <a:effectLst/>
            </a:endParaRPr>
          </a:p>
          <a:p>
            <a:pPr marL="0" indent="0">
              <a:buNone/>
            </a:pPr>
            <a:br>
              <a:rPr lang="pt-PT" sz="3200" dirty="0"/>
            </a:br>
            <a:endParaRPr lang="pt-PT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10A19D-EDD3-47D8-9080-43CA55E39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78667"/>
            <a:ext cx="6203575" cy="87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1833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1ECD9-3B19-473C-B124-65B1F7E9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2B70D20-030F-4825-AB42-F0D3CCD8A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>
            <a:no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2_ Quantos cursos de multimédia estão registados na </a:t>
            </a:r>
            <a:r>
              <a:rPr lang="pt-PT" sz="3200" dirty="0">
                <a:solidFill>
                  <a:srgbClr val="000000"/>
                </a:solidFill>
                <a:latin typeface="Arial" panose="020B0604020202020204" pitchFamily="34" charset="0"/>
              </a:rPr>
              <a:t>tabela curso</a:t>
            </a:r>
            <a:r>
              <a:rPr lang="pt-PT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pt-PT" sz="3200" b="0" dirty="0">
              <a:effectLst/>
            </a:endParaRPr>
          </a:p>
          <a:p>
            <a:pPr marL="0" indent="0">
              <a:buNone/>
            </a:pPr>
            <a:br>
              <a:rPr lang="pt-PT" sz="3200" dirty="0"/>
            </a:br>
            <a:endParaRPr lang="pt-PT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8C9439-192D-123C-D923-54EED694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8404"/>
            <a:ext cx="77724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17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EBB8D7-CA4A-4AE5-8824-CBF3C511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331A06C-FB20-45A0-BF53-08C600D3F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3_ Projete os regimes associados ao CET de Multimédia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DF21A7-EE27-FC89-95EC-1790FA8B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1" y="2681580"/>
            <a:ext cx="42576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36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46F81-275D-4551-89DC-4EE59ED2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282E363-0F5E-4D18-B821-2AEBEDB9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4_ Projete os Cursos CET em regime Pós-Laboral?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D3131D-6C8A-DC2E-B8A4-B5A05A6C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19" y="2763237"/>
            <a:ext cx="4491965" cy="22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34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14375-FB22-4946-952D-16E51FF0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0453784-7731-48B3-9F50-42627452C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5_ Projete todos os cursos (sem repetição) com ordenação ascendente por curso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F1EB7E-AA7B-75C5-5B33-E72F1667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1" y="2796080"/>
            <a:ext cx="40671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99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FD57C-1BF7-4847-A1D3-8C4F337F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641AA1-7E82-4530-BCE1-8B4C82707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6_ Projete o total de cursos agrupados por regime?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FAE157-B3C4-8B0B-1C86-A20EEF96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71775"/>
            <a:ext cx="58674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1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3648D-5AC5-4434-BD39-8DD4DBCF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6E9F758-4DCF-4030-B031-AF11502B0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7_ Total de cursos CET Redes em regime Pós-Laboral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75A62E-7F80-F801-5FD9-DDF7B88BE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1" y="2704357"/>
            <a:ext cx="80295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69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AC715-4496-4898-9E29-91A0EAA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Wildcards</a:t>
            </a:r>
            <a:r>
              <a:rPr lang="pt-PT" dirty="0"/>
              <a:t> do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EE87EF-4510-4652-97B9-1A404D465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WHERE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curso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LIKE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‘e%' -  Qualquer valor começado por “e”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4F61FA-2FDB-9CFB-39AE-E2C4EBB6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86138"/>
            <a:ext cx="5791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440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AC715-4496-4898-9E29-91A0EAA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Wildcards</a:t>
            </a:r>
            <a:r>
              <a:rPr lang="pt-PT" dirty="0"/>
              <a:t> do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EE87EF-4510-4652-97B9-1A404D465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WHERE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curso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LIKE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‘%o' - Qualquer valor terminado em “o”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35EE54-0CE1-75F8-DE57-47F26BF5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19" y="2915495"/>
            <a:ext cx="57721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75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AC715-4496-4898-9E29-91A0EAA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Wildcards</a:t>
            </a:r>
            <a:r>
              <a:rPr lang="pt-PT" dirty="0"/>
              <a:t> do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EE87EF-4510-4652-97B9-1A404D465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9588"/>
            <a:ext cx="10972800" cy="3916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WHERE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curso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LIKE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‘%s%' - Qualquer valor que contenha o “s”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86F46B-C79F-6986-A12E-ABC7670E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75424"/>
            <a:ext cx="56388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291DC-0327-4814-BACF-8E56E26B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 de registo guardados numa tabela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61D2A6-7BA3-454C-B101-086D29775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92" y="2034742"/>
            <a:ext cx="7612230" cy="42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1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85EBC-F71C-43CC-9F80-C5086195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</a:t>
            </a:r>
            <a:r>
              <a:rPr lang="pt-PT" b="1" dirty="0" err="1"/>
              <a:t>Aliases</a:t>
            </a:r>
            <a:endParaRPr lang="pt-PT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0ADFC6-321B-4129-BC1F-15DAEDFA3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930016"/>
            <a:ext cx="10972800" cy="3916363"/>
          </a:xfrm>
        </p:spPr>
        <p:txBody>
          <a:bodyPr/>
          <a:lstStyle/>
          <a:p>
            <a:r>
              <a:rPr lang="pt-PT" dirty="0"/>
              <a:t>Serve para alterar o nome de uma tabela ou campo no momento da sua projeção;</a:t>
            </a:r>
          </a:p>
          <a:p>
            <a:r>
              <a:rPr lang="pt-PT" dirty="0"/>
              <a:t>Simplificar a leitura das tabelas ou colunas;</a:t>
            </a:r>
          </a:p>
          <a:p>
            <a:r>
              <a:rPr lang="pt-PT" dirty="0"/>
              <a:t>Também pode ser omitido</a:t>
            </a:r>
          </a:p>
          <a:p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6D47C0-B6A9-4829-0F39-2D132753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075257"/>
            <a:ext cx="5894440" cy="133487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A46A6E0-A6A0-FBF0-CEC7-8A494270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70738"/>
            <a:ext cx="6074423" cy="12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31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–LENGTH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809FC5-8ADB-6DBE-9452-A70E3E12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4578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3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CONCAT()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AAFE8D-8C0E-CB1A-10DE-548851D7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7986"/>
            <a:ext cx="88296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28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CONCAT()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0D692B-DE63-25EB-EABC-8F0E14B2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5995"/>
            <a:ext cx="85058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06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CONCAT_WS()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7DB105-8E38-9140-1011-AB3E9BEF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38514"/>
            <a:ext cx="84391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5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FORMAT()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270F0F-11E8-2A09-D1F3-1CCC2201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90725"/>
            <a:ext cx="4496045" cy="15933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1BACA74-211E-B76C-D047-430C1EE9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55" y="3228318"/>
            <a:ext cx="5886450" cy="16097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5C970ED-7FC4-4BF2-CD8F-BC64C0D08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80" y="4706008"/>
            <a:ext cx="58674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19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LCASE()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07B958-E4E2-C3A9-0359-D0169747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73166"/>
            <a:ext cx="44481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844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UCASE()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20114F-47E4-0621-A0A4-C0B8E8F1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29" y="1905000"/>
            <a:ext cx="3161775" cy="45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1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LEFT()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9C4C9B-1926-EF33-0EC4-E2D09D7B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7986"/>
            <a:ext cx="4890914" cy="44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51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RIGHT()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7DFAF2-3730-2E2A-03ED-0853BA0A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0760"/>
            <a:ext cx="4468427" cy="43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3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69947-F0F3-4C07-931D-2113F7E4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Tabelas numa base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D5238C9-0319-4CAE-BDD8-6CAE54643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Uma base de dados é composta por uma ou mais tabelas;</a:t>
            </a:r>
          </a:p>
          <a:p>
            <a:r>
              <a:rPr lang="pt-PT" dirty="0"/>
              <a:t>Cada tabela tem o seu nome ou identificador;</a:t>
            </a:r>
          </a:p>
          <a:p>
            <a:r>
              <a:rPr lang="pt-PT" dirty="0"/>
              <a:t>As tabelas guardam dados;</a:t>
            </a:r>
          </a:p>
          <a:p>
            <a:r>
              <a:rPr lang="pt-PT" dirty="0"/>
              <a:t>Os dados, dependendo da sua</a:t>
            </a:r>
          </a:p>
          <a:p>
            <a:pPr marL="0" indent="0">
              <a:buNone/>
            </a:pPr>
            <a:r>
              <a:rPr lang="pt-PT" dirty="0"/>
              <a:t>natureza, agrupam-se em tipos.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F5706C-0CC8-4CC0-B62A-2E78E537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2591885"/>
            <a:ext cx="59721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00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ADDDATE()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752F6A-DFB4-7420-9C41-192100B9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34573"/>
            <a:ext cx="6810375" cy="15906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532A3C-2DB4-27D0-AB3A-E902F79E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65" y="3936288"/>
            <a:ext cx="7915275" cy="5619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E38214-89A4-1882-0414-8F9B2C1DA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65" y="4543753"/>
            <a:ext cx="2238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78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ADDDATE()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037A8-7ADD-351B-4458-D6205DD25FCF}"/>
              </a:ext>
            </a:extLst>
          </p:cNvPr>
          <p:cNvSpPr txBox="1"/>
          <p:nvPr/>
        </p:nvSpPr>
        <p:spPr>
          <a:xfrm>
            <a:off x="849298" y="2637238"/>
            <a:ext cx="42819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WEEK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MONTH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QUARTER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SECOND_MICROSECOND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E27A07-91B5-2C25-9A02-5C4E1EFADE67}"/>
              </a:ext>
            </a:extLst>
          </p:cNvPr>
          <p:cNvSpPr txBox="1"/>
          <p:nvPr/>
        </p:nvSpPr>
        <p:spPr>
          <a:xfrm>
            <a:off x="5790461" y="2637238"/>
            <a:ext cx="61832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YEAR_MONTH</a:t>
            </a:r>
          </a:p>
        </p:txBody>
      </p:sp>
    </p:spTree>
    <p:extLst>
      <p:ext uri="{BB962C8B-B14F-4D97-AF65-F5344CB8AC3E}">
        <p14:creationId xmlns:p14="http://schemas.microsoft.com/office/powerpoint/2010/main" val="39380223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ADDTIME()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16DBF0-7850-002F-245B-941EBDEB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6" y="2081074"/>
            <a:ext cx="11503349" cy="16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4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CURRENT_TIME()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7BE41B-0212-8935-55D3-0EC1C058A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22" y="2312300"/>
            <a:ext cx="11295355" cy="18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740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CURTIME()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069901-5A2A-A1B1-193D-4B0D130D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6" y="2023465"/>
            <a:ext cx="11582400" cy="18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960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CURDATE()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09C41B-3BAD-7729-6429-7DDFAC77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87725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22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CURRENT_DATE()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4656E1-B517-DB9A-D508-D5E90897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230821"/>
            <a:ext cx="11049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19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CURRENT_TIMESTAMP()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9B0560-86F0-C695-627A-C372CBB0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59067"/>
            <a:ext cx="1062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290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</a:t>
            </a:r>
            <a:r>
              <a:rPr lang="pt-PT" dirty="0"/>
              <a:t>NOW</a:t>
            </a:r>
            <a:r>
              <a:rPr lang="pt-PT" b="1" dirty="0"/>
              <a:t>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A925A0-F967-4A3A-B7EC-AD9D289C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92112"/>
            <a:ext cx="7848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373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DATEDIFF()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93C0EE-E271-C27C-75A9-AFD9FFBD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22938"/>
            <a:ext cx="8534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17853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">
  <a:themeElements>
    <a:clrScheme name="model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4_Mod_APST_04_FEC_Modelo_Apresentacao  -  Modo de Compatibilidade" id="{5C6C3331-CB62-4EAB-906C-7DB0A4444097}" vid="{5073E3F3-8700-403C-B428-60D8094CD9D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AF1945B9853B41BF6EA3536C4235D3" ma:contentTypeVersion="2" ma:contentTypeDescription="Criar um novo documento." ma:contentTypeScope="" ma:versionID="c88fa39c9d6326e68d91ca0711e693a1">
  <xsd:schema xmlns:xsd="http://www.w3.org/2001/XMLSchema" xmlns:xs="http://www.w3.org/2001/XMLSchema" xmlns:p="http://schemas.microsoft.com/office/2006/metadata/properties" xmlns:ns2="6c019c1e-b2c5-437d-a612-c7d78c126984" targetNamespace="http://schemas.microsoft.com/office/2006/metadata/properties" ma:root="true" ma:fieldsID="ac51e589590a02d49d365d270fead75e" ns2:_="">
    <xsd:import namespace="6c019c1e-b2c5-437d-a612-c7d78c1269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019c1e-b2c5-437d-a612-c7d78c1269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E04E3C8-77BD-4D34-ADD6-4D6D3E398BD7}"/>
</file>

<file path=customXml/itemProps2.xml><?xml version="1.0" encoding="utf-8"?>
<ds:datastoreItem xmlns:ds="http://schemas.openxmlformats.org/officeDocument/2006/customXml" ds:itemID="{A076F84E-E7D5-4A12-A211-4ADF82C66F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11FF5-7822-483F-8C51-098A4856FD6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4_Mod_APST_04_FEC_Modelo_Apresentacao</Template>
  <TotalTime>19964</TotalTime>
  <Words>2751</Words>
  <Application>Microsoft Office PowerPoint</Application>
  <PresentationFormat>Ecrã Panorâmico</PresentationFormat>
  <Paragraphs>427</Paragraphs>
  <Slides>159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159</vt:i4>
      </vt:variant>
    </vt:vector>
  </HeadingPairs>
  <TitlesOfParts>
    <vt:vector size="164" baseType="lpstr">
      <vt:lpstr>Arial</vt:lpstr>
      <vt:lpstr>Courier New</vt:lpstr>
      <vt:lpstr>Tahoma</vt:lpstr>
      <vt:lpstr>Verdana</vt:lpstr>
      <vt:lpstr>modelo</vt:lpstr>
      <vt:lpstr>Programação em SQL Iniciação</vt:lpstr>
      <vt:lpstr>Horário, assiduidade e outras considerações</vt:lpstr>
      <vt:lpstr>Avaliação ao módulo</vt:lpstr>
      <vt:lpstr>O que é o SQL?</vt:lpstr>
      <vt:lpstr>O que se pode fazer com SQL?</vt:lpstr>
      <vt:lpstr>Apesar de o SQL ser um padrão…</vt:lpstr>
      <vt:lpstr>Exemplo de Estrutura de uma tabela</vt:lpstr>
      <vt:lpstr>Exemplo de registo guardados numa tabela</vt:lpstr>
      <vt:lpstr>Tabelas numa base de dados</vt:lpstr>
      <vt:lpstr>SQL – Comandos mais usados (alguns)</vt:lpstr>
      <vt:lpstr>SQL – Comandos mais usados (DDL)</vt:lpstr>
      <vt:lpstr>SQL – Comandos mais usados (DQL)</vt:lpstr>
      <vt:lpstr>SQL – Comandos mais usados (DML)</vt:lpstr>
      <vt:lpstr>SQL – Comandos mais usados (DCL)</vt:lpstr>
      <vt:lpstr>SQL – Comandos mais usados (TCL)</vt:lpstr>
      <vt:lpstr>SQL – Comandos mais usados (terminologia)</vt:lpstr>
      <vt:lpstr>Ferramenta de texto para escrever SQL</vt:lpstr>
      <vt:lpstr>Acesso à Base de dados</vt:lpstr>
      <vt:lpstr>Acesso à Base de dados</vt:lpstr>
      <vt:lpstr>Como implementar o SQL – 1 Na caixa de texto</vt:lpstr>
      <vt:lpstr>Como implementar o SQL – 2 Na consola</vt:lpstr>
      <vt:lpstr>Como implementar o SQL</vt:lpstr>
      <vt:lpstr>SELECT – Exemplo de uma Query sem invocar tabelas</vt:lpstr>
      <vt:lpstr>SELECT – Exemplo simples de uma query</vt:lpstr>
      <vt:lpstr>SELECT – Exemplo de uma Query sem invocar tabelas</vt:lpstr>
      <vt:lpstr>SELECT – Exemplo de uma Query sem invocar tabelas</vt:lpstr>
      <vt:lpstr>SELECT – Exercício</vt:lpstr>
      <vt:lpstr>SELECT</vt:lpstr>
      <vt:lpstr>SELECT</vt:lpstr>
      <vt:lpstr>SELECT</vt:lpstr>
      <vt:lpstr>SELECT coluna1, coluna2</vt:lpstr>
      <vt:lpstr>SELECT *</vt:lpstr>
      <vt:lpstr>SELECT DISTINCT</vt:lpstr>
      <vt:lpstr>WHERE</vt:lpstr>
      <vt:lpstr>WHERE</vt:lpstr>
      <vt:lpstr>WHERE</vt:lpstr>
      <vt:lpstr>Operadores relacionais</vt:lpstr>
      <vt:lpstr>Operações relacionais</vt:lpstr>
      <vt:lpstr>Operador BETWEEN</vt:lpstr>
      <vt:lpstr>Operador IN</vt:lpstr>
      <vt:lpstr>Operador IN</vt:lpstr>
      <vt:lpstr>Operador IN (NOT)</vt:lpstr>
      <vt:lpstr>Operador LIKE</vt:lpstr>
      <vt:lpstr>Operador LIKE (NOT)</vt:lpstr>
      <vt:lpstr>Operador LIKE</vt:lpstr>
      <vt:lpstr>Operações lógicas - Cláusula AND </vt:lpstr>
      <vt:lpstr>Operações lógicas - Cláusula OR </vt:lpstr>
      <vt:lpstr>Relembrando a tabela curso</vt:lpstr>
      <vt:lpstr>Operações lógicas - Operador OR </vt:lpstr>
      <vt:lpstr>Operações lógicas - Operador OR</vt:lpstr>
      <vt:lpstr>Operações lógicas - Operador AND </vt:lpstr>
      <vt:lpstr>Operações lógicas - Operador AND </vt:lpstr>
      <vt:lpstr>Operações lógicas - Operador AND </vt:lpstr>
      <vt:lpstr>ORDER BY - Ordenação</vt:lpstr>
      <vt:lpstr>ORDER BY - Ordenação</vt:lpstr>
      <vt:lpstr>ORDER BY ASC, DESC</vt:lpstr>
      <vt:lpstr>LIMIT</vt:lpstr>
      <vt:lpstr>LIMIT</vt:lpstr>
      <vt:lpstr>Min()</vt:lpstr>
      <vt:lpstr>MAX()</vt:lpstr>
      <vt:lpstr>MAX()</vt:lpstr>
      <vt:lpstr>Count()</vt:lpstr>
      <vt:lpstr>AVG()</vt:lpstr>
      <vt:lpstr>AVG()</vt:lpstr>
      <vt:lpstr>SUM()</vt:lpstr>
      <vt:lpstr>SUM()</vt:lpstr>
      <vt:lpstr>SUM()</vt:lpstr>
      <vt:lpstr>O Operador LIKE</vt:lpstr>
      <vt:lpstr>Programação em SQL - Iniciação</vt:lpstr>
      <vt:lpstr>Exercícios de SQL</vt:lpstr>
      <vt:lpstr>Exercícios de SQL</vt:lpstr>
      <vt:lpstr>Exercícios de SQL</vt:lpstr>
      <vt:lpstr>Exercícios de SQL</vt:lpstr>
      <vt:lpstr>Exercícios de SQL</vt:lpstr>
      <vt:lpstr>Exercícios de SQL</vt:lpstr>
      <vt:lpstr>Exercícios de SQL</vt:lpstr>
      <vt:lpstr>Wildcards do operador LIKE</vt:lpstr>
      <vt:lpstr>Wildcards do operador LIKE</vt:lpstr>
      <vt:lpstr>Wildcards do operador LIKE</vt:lpstr>
      <vt:lpstr>SQL Aliases</vt:lpstr>
      <vt:lpstr>Funções de MYSQL –LENGTH</vt:lpstr>
      <vt:lpstr>Funções de MYSQL – CONCAT()</vt:lpstr>
      <vt:lpstr>Funções de MYSQL – CONCAT()</vt:lpstr>
      <vt:lpstr>Funções de MYSQL – CONCAT_WS()</vt:lpstr>
      <vt:lpstr>Funções de MYSQL – FORMAT()</vt:lpstr>
      <vt:lpstr>Funções de MYSQL – LCASE()</vt:lpstr>
      <vt:lpstr>Funções de MYSQL – UCASE()</vt:lpstr>
      <vt:lpstr>Funções de MYSQL – LEFT()</vt:lpstr>
      <vt:lpstr>Funções de MYSQL – RIGHT()</vt:lpstr>
      <vt:lpstr>Funções de data: ADDDATE()</vt:lpstr>
      <vt:lpstr>Funções de data: ADDDATE()</vt:lpstr>
      <vt:lpstr>Funções de data: ADDTIME()</vt:lpstr>
      <vt:lpstr>Funções de data: CURRENT_TIME()</vt:lpstr>
      <vt:lpstr>Funções de data: CURTIME()</vt:lpstr>
      <vt:lpstr>Funções de data: CURDATE()</vt:lpstr>
      <vt:lpstr>Funções de data: CURRENT_DATE()</vt:lpstr>
      <vt:lpstr>Funções de data: CURRENT_TIMESTAMP()</vt:lpstr>
      <vt:lpstr>Funções de data: NOW()</vt:lpstr>
      <vt:lpstr>Funções de data:  DATEDIFF()</vt:lpstr>
      <vt:lpstr>Funções de data:  DATE_FORMAT()</vt:lpstr>
      <vt:lpstr>Funções de data:  DATE_FORMAT()</vt:lpstr>
      <vt:lpstr>Funções de data:  DATE_FORMAT()</vt:lpstr>
      <vt:lpstr>Funções de data:  DATE_FORMAT()</vt:lpstr>
      <vt:lpstr>Funções de data: DATE_ADD()</vt:lpstr>
      <vt:lpstr>Funções de data: DATE_ADD()</vt:lpstr>
      <vt:lpstr>Funções de data:  DATE_FORMAT()</vt:lpstr>
      <vt:lpstr>Funções de data:  DATE_FORMAT()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SQL Constraints (Limitações)</vt:lpstr>
      <vt:lpstr>Estruturas: CONSTRAINTS (Restrições)</vt:lpstr>
      <vt:lpstr>Estruturas: CONSTRAINTS (Restrições)</vt:lpstr>
      <vt:lpstr>Estruturas: CONSTRAINTS (Restrições)</vt:lpstr>
      <vt:lpstr>Estruturas: CONSTRAINTS (Restrições)</vt:lpstr>
      <vt:lpstr>Criação de estruturas em SQL – Tipos de dados</vt:lpstr>
      <vt:lpstr>Criação de estruturas em SQL – Tipos de dados: String</vt:lpstr>
      <vt:lpstr>Criação de estruturas em SQL – Tipos de dados: String</vt:lpstr>
      <vt:lpstr>Criação de estruturas em SQL – Tipos de dados: String</vt:lpstr>
      <vt:lpstr>Criação de estruturas em SQL – Tipos de dados: Numérico</vt:lpstr>
      <vt:lpstr>Criação de estruturas em SQL – Tipos de dados: Numérico</vt:lpstr>
      <vt:lpstr>Criação de estruturas em SQL – Tipos de dados: Numérico</vt:lpstr>
      <vt:lpstr>Criação de estruturas em SQL – Tipos de dados: Numérico</vt:lpstr>
      <vt:lpstr>Criação de estruturas em SQL – Tipos de dados: Data e hora</vt:lpstr>
      <vt:lpstr>Criação de estruturas em SQL – Tipos de dados: Data e hora</vt:lpstr>
      <vt:lpstr>Criação de estruturas em SQL – ALTER TABLE</vt:lpstr>
      <vt:lpstr>Criação de estruturas em SQL</vt:lpstr>
      <vt:lpstr>Inserção de registos numa tabela</vt:lpstr>
      <vt:lpstr>Inserção de registos numa tabela</vt:lpstr>
      <vt:lpstr>Inserção de registos numa tabela</vt:lpstr>
      <vt:lpstr>Inserção de registos numa tabela</vt:lpstr>
      <vt:lpstr>Inserção de registos numa tabela</vt:lpstr>
      <vt:lpstr>Inserção de registos numa tabela</vt:lpstr>
      <vt:lpstr>DROP TABLE</vt:lpstr>
      <vt:lpstr>CREATE TABLE</vt:lpstr>
      <vt:lpstr>CREATE TABLE</vt:lpstr>
      <vt:lpstr>Programação em SQL Iniciação - Exercícios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em SQL</dc:title>
  <dc:creator>Manuel Carlos Abreu Loureiro</dc:creator>
  <cp:lastModifiedBy>Manuel Carlos Abreu Loureiro</cp:lastModifiedBy>
  <cp:revision>155</cp:revision>
  <dcterms:created xsi:type="dcterms:W3CDTF">2021-02-03T16:55:34Z</dcterms:created>
  <dcterms:modified xsi:type="dcterms:W3CDTF">2023-01-16T18:07:31Z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0x01010083AF1945B9853B41BF6EA3536C4235D3</vt:lpwstr>
  </property>
</Properties>
</file>